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24384000" cy="13716000"/>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F25EB9-E1FE-657F-E146-B19E745193EE}" v="7" dt="2023-10-18T07:30:14.10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microsoft.com/office/2015/10/relationships/revisionInfo" Target="revisionInfo.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438014335014601E-3"/>
          <c:y val="5.0438014335014601E-3"/>
          <c:w val="0.98982390938855003"/>
          <c:h val="0.98734625254402297"/>
        </c:manualLayout>
      </c:layout>
      <c:pieChart>
        <c:varyColors val="0"/>
        <c:ser>
          <c:idx val="0"/>
          <c:order val="0"/>
          <c:tx>
            <c:strRef>
              <c:f>label 0</c:f>
              <c:strCache>
                <c:ptCount val="1"/>
                <c:pt idx="0">
                  <c:v>Category</c:v>
                </c:pt>
              </c:strCache>
            </c:strRef>
          </c:tx>
          <c:spPr>
            <a:gradFill>
              <a:gsLst>
                <a:gs pos="0">
                  <a:srgbClr val="5E9FEE"/>
                </a:gs>
                <a:gs pos="100000">
                  <a:srgbClr val="635FD3"/>
                </a:gs>
              </a:gsLst>
              <a:lin ang="5400000"/>
            </a:gradFill>
            <a:ln w="12600">
              <a:noFill/>
            </a:ln>
          </c:spPr>
          <c:dPt>
            <c:idx val="0"/>
            <c:bubble3D val="0"/>
            <c:spPr>
              <a:gradFill>
                <a:gsLst>
                  <a:gs pos="0">
                    <a:srgbClr val="5E9EEE"/>
                  </a:gs>
                  <a:gs pos="99000">
                    <a:srgbClr val="635ED6"/>
                  </a:gs>
                </a:gsLst>
                <a:lin ang="5400000"/>
              </a:gradFill>
              <a:ln w="12600">
                <a:noFill/>
              </a:ln>
            </c:spPr>
            <c:extLst>
              <c:ext xmlns:c16="http://schemas.microsoft.com/office/drawing/2014/chart" uri="{C3380CC4-5D6E-409C-BE32-E72D297353CC}">
                <c16:uniqueId val="{00000001-9FF5-49C3-867D-E17EF388BB19}"/>
              </c:ext>
            </c:extLst>
          </c:dPt>
          <c:dPt>
            <c:idx val="1"/>
            <c:bubble3D val="0"/>
            <c:spPr>
              <a:solidFill>
                <a:srgbClr val="D3DBE3"/>
              </a:solidFill>
              <a:ln w="12600">
                <a:noFill/>
              </a:ln>
            </c:spPr>
            <c:extLst>
              <c:ext xmlns:c16="http://schemas.microsoft.com/office/drawing/2014/chart" uri="{C3380CC4-5D6E-409C-BE32-E72D297353CC}">
                <c16:uniqueId val="{00000003-9FF5-49C3-867D-E17EF388BB19}"/>
              </c:ext>
            </c:extLst>
          </c:dPt>
          <c:dLbls>
            <c:dLbl>
              <c:idx val="0"/>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extLst>
                <c:ext xmlns:c16="http://schemas.microsoft.com/office/drawing/2014/chart" uri="{C3380CC4-5D6E-409C-BE32-E72D297353CC}">
                  <c16:uniqueId val="{00000001-9FF5-49C3-867D-E17EF388BB19}"/>
                </c:ext>
              </c:extLst>
            </c:dLbl>
            <c:dLbl>
              <c:idx val="1"/>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extLst>
                <c:ext xmlns:c16="http://schemas.microsoft.com/office/drawing/2014/chart" uri="{C3380CC4-5D6E-409C-BE32-E72D297353CC}">
                  <c16:uniqueId val="{00000003-9FF5-49C3-867D-E17EF388BB19}"/>
                </c:ext>
              </c:extLst>
            </c:dLbl>
            <c:spPr>
              <a:noFill/>
              <a:ln>
                <a:noFill/>
              </a:ln>
              <a:effectLst/>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separator>; </c:separator>
            <c:showLeaderLines val="1"/>
            <c:extLst>
              <c:ext xmlns:c15="http://schemas.microsoft.com/office/drawing/2012/chart" uri="{CE6537A1-D6FC-4f65-9D91-7224C49458BB}"/>
            </c:extLst>
          </c:dLbls>
          <c:cat>
            <c:strRef>
              <c:f>categories</c:f>
              <c:strCache>
                <c:ptCount val="2"/>
                <c:pt idx="0">
                  <c:v>April</c:v>
                </c:pt>
                <c:pt idx="1">
                  <c:v>May</c:v>
                </c:pt>
              </c:strCache>
            </c:strRef>
          </c:cat>
          <c:val>
            <c:numRef>
              <c:f>0</c:f>
              <c:numCache>
                <c:formatCode>General</c:formatCode>
                <c:ptCount val="2"/>
                <c:pt idx="0">
                  <c:v>50</c:v>
                </c:pt>
                <c:pt idx="1">
                  <c:v>50</c:v>
                </c:pt>
              </c:numCache>
            </c:numRef>
          </c:val>
          <c:extLst>
            <c:ext xmlns:c16="http://schemas.microsoft.com/office/drawing/2014/chart" uri="{C3380CC4-5D6E-409C-BE32-E72D297353CC}">
              <c16:uniqueId val="{00000004-9FF5-49C3-867D-E17EF388BB19}"/>
            </c:ext>
          </c:extLst>
        </c:ser>
        <c:dLbls>
          <c:showLegendKey val="0"/>
          <c:showVal val="0"/>
          <c:showCatName val="0"/>
          <c:showSerName val="0"/>
          <c:showPercent val="0"/>
          <c:showBubbleSize val="0"/>
          <c:showLeaderLines val="1"/>
        </c:dLbls>
        <c:firstSliceAng val="0"/>
      </c:pieChart>
      <c:spPr>
        <a:noFill/>
        <a:ln w="12600">
          <a:noFill/>
        </a:ln>
      </c:spPr>
    </c:plotArea>
    <c:plotVisOnly val="1"/>
    <c:dispBlanksAs val="gap"/>
    <c:showDLblsOverMax val="1"/>
  </c:chart>
  <c:spPr>
    <a:noFill/>
    <a:ln w="0">
      <a:noFill/>
    </a:ln>
  </c:spPr>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438014335014601E-3"/>
          <c:y val="5.0438014335014601E-3"/>
          <c:w val="0.98982390938855003"/>
          <c:h val="0.98734625254402297"/>
        </c:manualLayout>
      </c:layout>
      <c:pieChart>
        <c:varyColors val="0"/>
        <c:ser>
          <c:idx val="0"/>
          <c:order val="0"/>
          <c:tx>
            <c:strRef>
              <c:f>label 0</c:f>
              <c:strCache>
                <c:ptCount val="1"/>
                <c:pt idx="0">
                  <c:v>Category</c:v>
                </c:pt>
              </c:strCache>
            </c:strRef>
          </c:tx>
          <c:spPr>
            <a:gradFill>
              <a:gsLst>
                <a:gs pos="0">
                  <a:srgbClr val="5E9FEE"/>
                </a:gs>
                <a:gs pos="100000">
                  <a:srgbClr val="635FD3"/>
                </a:gs>
              </a:gsLst>
              <a:lin ang="5400000"/>
            </a:gradFill>
            <a:ln w="12600">
              <a:noFill/>
            </a:ln>
          </c:spPr>
          <c:dPt>
            <c:idx val="0"/>
            <c:bubble3D val="0"/>
            <c:spPr>
              <a:gradFill>
                <a:gsLst>
                  <a:gs pos="0">
                    <a:srgbClr val="5E9EEE"/>
                  </a:gs>
                  <a:gs pos="100000">
                    <a:srgbClr val="635ED6"/>
                  </a:gs>
                </a:gsLst>
                <a:lin ang="5400000"/>
              </a:gradFill>
              <a:ln w="12600">
                <a:noFill/>
              </a:ln>
            </c:spPr>
            <c:extLst>
              <c:ext xmlns:c16="http://schemas.microsoft.com/office/drawing/2014/chart" uri="{C3380CC4-5D6E-409C-BE32-E72D297353CC}">
                <c16:uniqueId val="{00000001-4ED4-4250-B739-F6DE15873554}"/>
              </c:ext>
            </c:extLst>
          </c:dPt>
          <c:dPt>
            <c:idx val="1"/>
            <c:bubble3D val="0"/>
            <c:spPr>
              <a:solidFill>
                <a:srgbClr val="D3DBE3"/>
              </a:solidFill>
              <a:ln w="12600">
                <a:noFill/>
              </a:ln>
            </c:spPr>
            <c:extLst>
              <c:ext xmlns:c16="http://schemas.microsoft.com/office/drawing/2014/chart" uri="{C3380CC4-5D6E-409C-BE32-E72D297353CC}">
                <c16:uniqueId val="{00000003-4ED4-4250-B739-F6DE15873554}"/>
              </c:ext>
            </c:extLst>
          </c:dPt>
          <c:dLbls>
            <c:dLbl>
              <c:idx val="0"/>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extLst>
                <c:ext xmlns:c16="http://schemas.microsoft.com/office/drawing/2014/chart" uri="{C3380CC4-5D6E-409C-BE32-E72D297353CC}">
                  <c16:uniqueId val="{00000001-4ED4-4250-B739-F6DE15873554}"/>
                </c:ext>
              </c:extLst>
            </c:dLbl>
            <c:dLbl>
              <c:idx val="1"/>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extLst>
                <c:ext xmlns:c16="http://schemas.microsoft.com/office/drawing/2014/chart" uri="{C3380CC4-5D6E-409C-BE32-E72D297353CC}">
                  <c16:uniqueId val="{00000003-4ED4-4250-B739-F6DE15873554}"/>
                </c:ext>
              </c:extLst>
            </c:dLbl>
            <c:spPr>
              <a:noFill/>
              <a:ln>
                <a:noFill/>
              </a:ln>
              <a:effectLst/>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separator>; </c:separator>
            <c:showLeaderLines val="1"/>
            <c:extLst>
              <c:ext xmlns:c15="http://schemas.microsoft.com/office/drawing/2012/chart" uri="{CE6537A1-D6FC-4f65-9D91-7224C49458BB}"/>
            </c:extLst>
          </c:dLbls>
          <c:cat>
            <c:strRef>
              <c:f>categories</c:f>
              <c:strCache>
                <c:ptCount val="2"/>
                <c:pt idx="0">
                  <c:v>April</c:v>
                </c:pt>
                <c:pt idx="1">
                  <c:v>May</c:v>
                </c:pt>
              </c:strCache>
            </c:strRef>
          </c:cat>
          <c:val>
            <c:numRef>
              <c:f>0</c:f>
              <c:numCache>
                <c:formatCode>General</c:formatCode>
                <c:ptCount val="2"/>
                <c:pt idx="0">
                  <c:v>50</c:v>
                </c:pt>
                <c:pt idx="1">
                  <c:v>50</c:v>
                </c:pt>
              </c:numCache>
            </c:numRef>
          </c:val>
          <c:extLst>
            <c:ext xmlns:c16="http://schemas.microsoft.com/office/drawing/2014/chart" uri="{C3380CC4-5D6E-409C-BE32-E72D297353CC}">
              <c16:uniqueId val="{00000004-4ED4-4250-B739-F6DE15873554}"/>
            </c:ext>
          </c:extLst>
        </c:ser>
        <c:dLbls>
          <c:showLegendKey val="0"/>
          <c:showVal val="0"/>
          <c:showCatName val="0"/>
          <c:showSerName val="0"/>
          <c:showPercent val="0"/>
          <c:showBubbleSize val="0"/>
          <c:showLeaderLines val="1"/>
        </c:dLbls>
        <c:firstSliceAng val="0"/>
      </c:pieChart>
      <c:spPr>
        <a:noFill/>
        <a:ln w="12600">
          <a:noFill/>
        </a:ln>
      </c:spPr>
    </c:plotArea>
    <c:plotVisOnly val="1"/>
    <c:dispBlanksAs val="gap"/>
    <c:showDLblsOverMax val="1"/>
  </c:chart>
  <c:spPr>
    <a:noFill/>
    <a:ln w="0">
      <a:noFill/>
    </a:ln>
  </c:spPr>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5.0438014335014601E-3"/>
          <c:y val="5.0438014335014601E-3"/>
          <c:w val="0.98982390938855003"/>
          <c:h val="0.98734625254402297"/>
        </c:manualLayout>
      </c:layout>
      <c:pieChart>
        <c:varyColors val="0"/>
        <c:ser>
          <c:idx val="0"/>
          <c:order val="0"/>
          <c:tx>
            <c:strRef>
              <c:f>label 0</c:f>
              <c:strCache>
                <c:ptCount val="1"/>
                <c:pt idx="0">
                  <c:v>Category</c:v>
                </c:pt>
              </c:strCache>
            </c:strRef>
          </c:tx>
          <c:spPr>
            <a:gradFill>
              <a:gsLst>
                <a:gs pos="0">
                  <a:srgbClr val="5E9FEE"/>
                </a:gs>
                <a:gs pos="100000">
                  <a:srgbClr val="635FD3"/>
                </a:gs>
              </a:gsLst>
              <a:lin ang="5400000"/>
            </a:gradFill>
            <a:ln w="12600">
              <a:noFill/>
            </a:ln>
          </c:spPr>
          <c:dPt>
            <c:idx val="0"/>
            <c:bubble3D val="0"/>
            <c:spPr>
              <a:gradFill>
                <a:gsLst>
                  <a:gs pos="0">
                    <a:srgbClr val="5E9EEE"/>
                  </a:gs>
                  <a:gs pos="100000">
                    <a:srgbClr val="635ED6"/>
                  </a:gs>
                </a:gsLst>
                <a:lin ang="5400000"/>
              </a:gradFill>
              <a:ln w="12600">
                <a:noFill/>
              </a:ln>
            </c:spPr>
            <c:extLst>
              <c:ext xmlns:c16="http://schemas.microsoft.com/office/drawing/2014/chart" uri="{C3380CC4-5D6E-409C-BE32-E72D297353CC}">
                <c16:uniqueId val="{00000001-6A48-43BB-8293-C3811526B4E3}"/>
              </c:ext>
            </c:extLst>
          </c:dPt>
          <c:dPt>
            <c:idx val="1"/>
            <c:bubble3D val="0"/>
            <c:spPr>
              <a:solidFill>
                <a:srgbClr val="D3DBE3"/>
              </a:solidFill>
              <a:ln w="12600">
                <a:noFill/>
              </a:ln>
            </c:spPr>
            <c:extLst>
              <c:ext xmlns:c16="http://schemas.microsoft.com/office/drawing/2014/chart" uri="{C3380CC4-5D6E-409C-BE32-E72D297353CC}">
                <c16:uniqueId val="{00000003-6A48-43BB-8293-C3811526B4E3}"/>
              </c:ext>
            </c:extLst>
          </c:dPt>
          <c:dLbls>
            <c:dLbl>
              <c:idx val="0"/>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extLst>
                <c:ext xmlns:c16="http://schemas.microsoft.com/office/drawing/2014/chart" uri="{C3380CC4-5D6E-409C-BE32-E72D297353CC}">
                  <c16:uniqueId val="{00000001-6A48-43BB-8293-C3811526B4E3}"/>
                </c:ext>
              </c:extLst>
            </c:dLbl>
            <c:dLbl>
              <c:idx val="1"/>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extLst>
                <c:ext xmlns:c16="http://schemas.microsoft.com/office/drawing/2014/chart" uri="{C3380CC4-5D6E-409C-BE32-E72D297353CC}">
                  <c16:uniqueId val="{00000003-6A48-43BB-8293-C3811526B4E3}"/>
                </c:ext>
              </c:extLst>
            </c:dLbl>
            <c:spPr>
              <a:noFill/>
              <a:ln>
                <a:noFill/>
              </a:ln>
              <a:effectLst/>
            </c:spPr>
            <c:txPr>
              <a:bodyPr wrap="square"/>
              <a:lstStyle/>
              <a:p>
                <a:pPr>
                  <a:defRPr sz="1000" b="0" strike="noStrike" spc="-1">
                    <a:solidFill>
                      <a:srgbClr val="2F313F"/>
                    </a:solidFill>
                    <a:latin typeface="Helvetica Neue Medium"/>
                    <a:ea typeface="Helvetica Neue Medium"/>
                  </a:defRPr>
                </a:pPr>
                <a:endParaRPr lang="en-US"/>
              </a:p>
            </c:txPr>
            <c:dLblPos val="bestFit"/>
            <c:showLegendKey val="0"/>
            <c:showVal val="0"/>
            <c:showCatName val="0"/>
            <c:showSerName val="0"/>
            <c:showPercent val="0"/>
            <c:showBubbleSize val="1"/>
            <c:separator>; </c:separator>
            <c:showLeaderLines val="1"/>
            <c:extLst>
              <c:ext xmlns:c15="http://schemas.microsoft.com/office/drawing/2012/chart" uri="{CE6537A1-D6FC-4f65-9D91-7224C49458BB}"/>
            </c:extLst>
          </c:dLbls>
          <c:cat>
            <c:strRef>
              <c:f>categories</c:f>
              <c:strCache>
                <c:ptCount val="2"/>
                <c:pt idx="0">
                  <c:v>April</c:v>
                </c:pt>
                <c:pt idx="1">
                  <c:v>May</c:v>
                </c:pt>
              </c:strCache>
            </c:strRef>
          </c:cat>
          <c:val>
            <c:numRef>
              <c:f>0</c:f>
              <c:numCache>
                <c:formatCode>General</c:formatCode>
                <c:ptCount val="2"/>
                <c:pt idx="0">
                  <c:v>50</c:v>
                </c:pt>
                <c:pt idx="1">
                  <c:v>50</c:v>
                </c:pt>
              </c:numCache>
            </c:numRef>
          </c:val>
          <c:extLst>
            <c:ext xmlns:c16="http://schemas.microsoft.com/office/drawing/2014/chart" uri="{C3380CC4-5D6E-409C-BE32-E72D297353CC}">
              <c16:uniqueId val="{00000004-6A48-43BB-8293-C3811526B4E3}"/>
            </c:ext>
          </c:extLst>
        </c:ser>
        <c:dLbls>
          <c:showLegendKey val="0"/>
          <c:showVal val="0"/>
          <c:showCatName val="0"/>
          <c:showSerName val="0"/>
          <c:showPercent val="0"/>
          <c:showBubbleSize val="0"/>
          <c:showLeaderLines val="1"/>
        </c:dLbls>
        <c:firstSliceAng val="0"/>
      </c:pieChart>
      <c:spPr>
        <a:noFill/>
        <a:ln w="12600">
          <a:noFill/>
        </a:ln>
      </c:spPr>
    </c:plotArea>
    <c:plotVisOnly val="1"/>
    <c:dispBlanksAs val="gap"/>
    <c:showDLblsOverMax val="1"/>
  </c:chart>
  <c:spPr>
    <a:noFill/>
    <a:ln w="0">
      <a:noFill/>
    </a:ln>
  </c:spPr>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1"/>
          </p:nvPr>
        </p:nvSpPr>
        <p:spPr/>
        <p:txBody>
          <a:bodyPr/>
          <a:lstStyle/>
          <a:p>
            <a:fld id="{8337F570-45FD-4D1E-956A-EC93DBD877B5}" type="slidenum">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25" name="PlaceHolder 2"/>
          <p:cNvSpPr>
            <a:spLocks noGrp="1"/>
          </p:cNvSpPr>
          <p:nvPr>
            <p:ph/>
          </p:nvPr>
        </p:nvSpPr>
        <p:spPr>
          <a:xfrm>
            <a:off x="1218960" y="3209400"/>
            <a:ext cx="219448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26" name="PlaceHolder 3"/>
          <p:cNvSpPr>
            <a:spLocks noGrp="1"/>
          </p:cNvSpPr>
          <p:nvPr>
            <p:ph/>
          </p:nvPr>
        </p:nvSpPr>
        <p:spPr>
          <a:xfrm>
            <a:off x="1218960" y="7364520"/>
            <a:ext cx="219448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 name="PlaceHolder 4"/>
          <p:cNvSpPr>
            <a:spLocks noGrp="1"/>
          </p:cNvSpPr>
          <p:nvPr>
            <p:ph type="sldNum" idx="1"/>
          </p:nvPr>
        </p:nvSpPr>
        <p:spPr/>
        <p:txBody>
          <a:bodyPr/>
          <a:lstStyle/>
          <a:p>
            <a:fld id="{A316ED34-4A71-4663-BBBA-FCEB40156060}" type="slidenum">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28" name="PlaceHolder 2"/>
          <p:cNvSpPr>
            <a:spLocks noGrp="1"/>
          </p:cNvSpPr>
          <p:nvPr>
            <p:ph/>
          </p:nvPr>
        </p:nvSpPr>
        <p:spPr>
          <a:xfrm>
            <a:off x="12189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29" name="PlaceHolder 3"/>
          <p:cNvSpPr>
            <a:spLocks noGrp="1"/>
          </p:cNvSpPr>
          <p:nvPr>
            <p:ph/>
          </p:nvPr>
        </p:nvSpPr>
        <p:spPr>
          <a:xfrm>
            <a:off x="124635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30" name="PlaceHolder 4"/>
          <p:cNvSpPr>
            <a:spLocks noGrp="1"/>
          </p:cNvSpPr>
          <p:nvPr>
            <p:ph/>
          </p:nvPr>
        </p:nvSpPr>
        <p:spPr>
          <a:xfrm>
            <a:off x="12189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31" name="PlaceHolder 5"/>
          <p:cNvSpPr>
            <a:spLocks noGrp="1"/>
          </p:cNvSpPr>
          <p:nvPr>
            <p:ph/>
          </p:nvPr>
        </p:nvSpPr>
        <p:spPr>
          <a:xfrm>
            <a:off x="124635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 name="PlaceHolder 6"/>
          <p:cNvSpPr>
            <a:spLocks noGrp="1"/>
          </p:cNvSpPr>
          <p:nvPr>
            <p:ph type="sldNum" idx="1"/>
          </p:nvPr>
        </p:nvSpPr>
        <p:spPr/>
        <p:txBody>
          <a:bodyPr/>
          <a:lstStyle/>
          <a:p>
            <a:fld id="{FA1C547A-86BC-4137-8851-57E20F22676F}" type="slidenum">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33" name="PlaceHolder 2"/>
          <p:cNvSpPr>
            <a:spLocks noGrp="1"/>
          </p:cNvSpPr>
          <p:nvPr>
            <p:ph/>
          </p:nvPr>
        </p:nvSpPr>
        <p:spPr>
          <a:xfrm>
            <a:off x="1218960" y="320940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34" name="PlaceHolder 3"/>
          <p:cNvSpPr>
            <a:spLocks noGrp="1"/>
          </p:cNvSpPr>
          <p:nvPr>
            <p:ph/>
          </p:nvPr>
        </p:nvSpPr>
        <p:spPr>
          <a:xfrm>
            <a:off x="8638560" y="320940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35" name="PlaceHolder 4"/>
          <p:cNvSpPr>
            <a:spLocks noGrp="1"/>
          </p:cNvSpPr>
          <p:nvPr>
            <p:ph/>
          </p:nvPr>
        </p:nvSpPr>
        <p:spPr>
          <a:xfrm>
            <a:off x="16058520" y="320940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36" name="PlaceHolder 5"/>
          <p:cNvSpPr>
            <a:spLocks noGrp="1"/>
          </p:cNvSpPr>
          <p:nvPr>
            <p:ph/>
          </p:nvPr>
        </p:nvSpPr>
        <p:spPr>
          <a:xfrm>
            <a:off x="1218960" y="736452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37" name="PlaceHolder 6"/>
          <p:cNvSpPr>
            <a:spLocks noGrp="1"/>
          </p:cNvSpPr>
          <p:nvPr>
            <p:ph/>
          </p:nvPr>
        </p:nvSpPr>
        <p:spPr>
          <a:xfrm>
            <a:off x="8638560" y="736452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38" name="PlaceHolder 7"/>
          <p:cNvSpPr>
            <a:spLocks noGrp="1"/>
          </p:cNvSpPr>
          <p:nvPr>
            <p:ph/>
          </p:nvPr>
        </p:nvSpPr>
        <p:spPr>
          <a:xfrm>
            <a:off x="16058520" y="736452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9" name="PlaceHolder 8"/>
          <p:cNvSpPr>
            <a:spLocks noGrp="1"/>
          </p:cNvSpPr>
          <p:nvPr>
            <p:ph type="sldNum" idx="1"/>
          </p:nvPr>
        </p:nvSpPr>
        <p:spPr/>
        <p:txBody>
          <a:bodyPr/>
          <a:lstStyle/>
          <a:p>
            <a:fld id="{0E3E7F9F-6D06-4236-A99C-7DAA75DFF08F}" type="slidenum">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
        <p:nvSpPr>
          <p:cNvPr id="2" name="PlaceHolder 1"/>
          <p:cNvSpPr>
            <a:spLocks noGrp="1"/>
          </p:cNvSpPr>
          <p:nvPr>
            <p:ph type="sldNum" idx="2"/>
          </p:nvPr>
        </p:nvSpPr>
        <p:spPr/>
        <p:txBody>
          <a:bodyPr/>
          <a:lstStyle/>
          <a:p>
            <a:fld id="{6AA4EE1F-50FA-424E-93CA-7A18FDE011D5}" type="slidenum">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2"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43" name="PlaceHolder 2"/>
          <p:cNvSpPr>
            <a:spLocks noGrp="1"/>
          </p:cNvSpPr>
          <p:nvPr>
            <p:ph type="subTitle"/>
          </p:nvPr>
        </p:nvSpPr>
        <p:spPr>
          <a:xfrm>
            <a:off x="1218960" y="3209400"/>
            <a:ext cx="21944880" cy="7954920"/>
          </a:xfrm>
          <a:prstGeom prst="rect">
            <a:avLst/>
          </a:prstGeom>
          <a:noFill/>
          <a:ln w="0">
            <a:noFill/>
          </a:ln>
        </p:spPr>
        <p:txBody>
          <a:bodyPr lIns="0" tIns="0" rIns="0" bIns="0" anchor="ctr">
            <a:noAutofit/>
          </a:bodyPr>
          <a:lstStyle/>
          <a:p>
            <a:pPr indent="0" algn="ctr">
              <a:buNone/>
            </a:pPr>
            <a:endParaRPr lang="ru-RU" sz="3200" b="0" strike="noStrike" spc="-1">
              <a:solidFill>
                <a:srgbClr val="000000"/>
              </a:solidFill>
              <a:latin typeface="Arial"/>
            </a:endParaRPr>
          </a:p>
        </p:txBody>
      </p:sp>
      <p:sp>
        <p:nvSpPr>
          <p:cNvPr id="4" name="PlaceHolder 3"/>
          <p:cNvSpPr>
            <a:spLocks noGrp="1"/>
          </p:cNvSpPr>
          <p:nvPr>
            <p:ph type="sldNum" idx="2"/>
          </p:nvPr>
        </p:nvSpPr>
        <p:spPr/>
        <p:txBody>
          <a:bodyPr/>
          <a:lstStyle/>
          <a:p>
            <a:fld id="{B516D17E-9BA0-48AB-A13C-7B03A861F67F}" type="slidenum">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45" name="PlaceHolder 2"/>
          <p:cNvSpPr>
            <a:spLocks noGrp="1"/>
          </p:cNvSpPr>
          <p:nvPr>
            <p:ph/>
          </p:nvPr>
        </p:nvSpPr>
        <p:spPr>
          <a:xfrm>
            <a:off x="1218960" y="3209400"/>
            <a:ext cx="2194488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4" name="PlaceHolder 3"/>
          <p:cNvSpPr>
            <a:spLocks noGrp="1"/>
          </p:cNvSpPr>
          <p:nvPr>
            <p:ph type="sldNum" idx="2"/>
          </p:nvPr>
        </p:nvSpPr>
        <p:spPr/>
        <p:txBody>
          <a:bodyPr/>
          <a:lstStyle/>
          <a:p>
            <a:fld id="{37BBEC8C-DB45-4A05-BA7F-0CDE18E59DD0}" type="slidenum">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47" name="PlaceHolder 2"/>
          <p:cNvSpPr>
            <a:spLocks noGrp="1"/>
          </p:cNvSpPr>
          <p:nvPr>
            <p:ph/>
          </p:nvPr>
        </p:nvSpPr>
        <p:spPr>
          <a:xfrm>
            <a:off x="12189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48" name="PlaceHolder 3"/>
          <p:cNvSpPr>
            <a:spLocks noGrp="1"/>
          </p:cNvSpPr>
          <p:nvPr>
            <p:ph/>
          </p:nvPr>
        </p:nvSpPr>
        <p:spPr>
          <a:xfrm>
            <a:off x="124635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 name="PlaceHolder 4"/>
          <p:cNvSpPr>
            <a:spLocks noGrp="1"/>
          </p:cNvSpPr>
          <p:nvPr>
            <p:ph type="sldNum" idx="2"/>
          </p:nvPr>
        </p:nvSpPr>
        <p:spPr/>
        <p:txBody>
          <a:bodyPr/>
          <a:lstStyle/>
          <a:p>
            <a:fld id="{4AF95FD2-E1DD-4073-BAF3-B852AF1B44E2}" type="slidenum">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9"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3" name="PlaceHolder 2"/>
          <p:cNvSpPr>
            <a:spLocks noGrp="1"/>
          </p:cNvSpPr>
          <p:nvPr>
            <p:ph type="sldNum" idx="2"/>
          </p:nvPr>
        </p:nvSpPr>
        <p:spPr/>
        <p:txBody>
          <a:bodyPr/>
          <a:lstStyle/>
          <a:p>
            <a:fld id="{16B39223-96EB-49B8-9026-7130D23E90F1}" type="slidenum">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0" name="PlaceHolder 1"/>
          <p:cNvSpPr>
            <a:spLocks noGrp="1"/>
          </p:cNvSpPr>
          <p:nvPr>
            <p:ph type="subTitle"/>
          </p:nvPr>
        </p:nvSpPr>
        <p:spPr>
          <a:xfrm>
            <a:off x="1218960" y="547200"/>
            <a:ext cx="21944880" cy="10616040"/>
          </a:xfrm>
          <a:prstGeom prst="rect">
            <a:avLst/>
          </a:prstGeom>
          <a:noFill/>
          <a:ln w="0">
            <a:noFill/>
          </a:ln>
        </p:spPr>
        <p:txBody>
          <a:bodyPr lIns="0" tIns="0" rIns="0" bIns="0" anchor="ctr">
            <a:noAutofit/>
          </a:bodyPr>
          <a:lstStyle/>
          <a:p>
            <a:pPr algn="ctr"/>
            <a:endParaRPr lang="ru-RU" sz="3200" b="0" strike="noStrike" spc="-1">
              <a:solidFill>
                <a:srgbClr val="000000"/>
              </a:solidFill>
              <a:latin typeface="Arial"/>
            </a:endParaRPr>
          </a:p>
        </p:txBody>
      </p:sp>
      <p:sp>
        <p:nvSpPr>
          <p:cNvPr id="3" name="PlaceHolder 2"/>
          <p:cNvSpPr>
            <a:spLocks noGrp="1"/>
          </p:cNvSpPr>
          <p:nvPr>
            <p:ph type="sldNum" idx="2"/>
          </p:nvPr>
        </p:nvSpPr>
        <p:spPr/>
        <p:txBody>
          <a:bodyPr/>
          <a:lstStyle/>
          <a:p>
            <a:fld id="{D74E0709-7AAC-4396-9C20-48001C1353A1}" type="slidenum">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52" name="PlaceHolder 2"/>
          <p:cNvSpPr>
            <a:spLocks noGrp="1"/>
          </p:cNvSpPr>
          <p:nvPr>
            <p:ph/>
          </p:nvPr>
        </p:nvSpPr>
        <p:spPr>
          <a:xfrm>
            <a:off x="12189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3" name="PlaceHolder 3"/>
          <p:cNvSpPr>
            <a:spLocks noGrp="1"/>
          </p:cNvSpPr>
          <p:nvPr>
            <p:ph/>
          </p:nvPr>
        </p:nvSpPr>
        <p:spPr>
          <a:xfrm>
            <a:off x="124635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4" name="PlaceHolder 4"/>
          <p:cNvSpPr>
            <a:spLocks noGrp="1"/>
          </p:cNvSpPr>
          <p:nvPr>
            <p:ph/>
          </p:nvPr>
        </p:nvSpPr>
        <p:spPr>
          <a:xfrm>
            <a:off x="12189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 name="PlaceHolder 5"/>
          <p:cNvSpPr>
            <a:spLocks noGrp="1"/>
          </p:cNvSpPr>
          <p:nvPr>
            <p:ph type="sldNum" idx="2"/>
          </p:nvPr>
        </p:nvSpPr>
        <p:spPr/>
        <p:txBody>
          <a:bodyPr/>
          <a:lstStyle/>
          <a:p>
            <a:fld id="{014F5307-328C-4C7D-A234-9471E82C6499}" type="slidenum">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3"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4" name="PlaceHolder 2"/>
          <p:cNvSpPr>
            <a:spLocks noGrp="1"/>
          </p:cNvSpPr>
          <p:nvPr>
            <p:ph type="subTitle"/>
          </p:nvPr>
        </p:nvSpPr>
        <p:spPr>
          <a:xfrm>
            <a:off x="1218960" y="3209400"/>
            <a:ext cx="21944880" cy="7954920"/>
          </a:xfrm>
          <a:prstGeom prst="rect">
            <a:avLst/>
          </a:prstGeom>
          <a:noFill/>
          <a:ln w="0">
            <a:noFill/>
          </a:ln>
        </p:spPr>
        <p:txBody>
          <a:bodyPr lIns="0" tIns="0" rIns="0" bIns="0" anchor="ctr">
            <a:noAutofit/>
          </a:bodyPr>
          <a:lstStyle/>
          <a:p>
            <a:pPr indent="0" algn="ctr">
              <a:buNone/>
            </a:pPr>
            <a:endParaRPr lang="ru-RU" sz="3200" b="0" strike="noStrike" spc="-1">
              <a:solidFill>
                <a:srgbClr val="000000"/>
              </a:solidFill>
              <a:latin typeface="Arial"/>
            </a:endParaRPr>
          </a:p>
        </p:txBody>
      </p:sp>
      <p:sp>
        <p:nvSpPr>
          <p:cNvPr id="2" name="PlaceHolder 3"/>
          <p:cNvSpPr>
            <a:spLocks noGrp="1"/>
          </p:cNvSpPr>
          <p:nvPr>
            <p:ph type="sldNum" idx="1"/>
          </p:nvPr>
        </p:nvSpPr>
        <p:spPr/>
        <p:txBody>
          <a:bodyPr/>
          <a:lstStyle/>
          <a:p>
            <a:fld id="{C7A918FA-C28A-48C5-98E2-4C91B9858186}" type="slidenum">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5"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56" name="PlaceHolder 2"/>
          <p:cNvSpPr>
            <a:spLocks noGrp="1"/>
          </p:cNvSpPr>
          <p:nvPr>
            <p:ph/>
          </p:nvPr>
        </p:nvSpPr>
        <p:spPr>
          <a:xfrm>
            <a:off x="12189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7" name="PlaceHolder 3"/>
          <p:cNvSpPr>
            <a:spLocks noGrp="1"/>
          </p:cNvSpPr>
          <p:nvPr>
            <p:ph/>
          </p:nvPr>
        </p:nvSpPr>
        <p:spPr>
          <a:xfrm>
            <a:off x="124635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8" name="PlaceHolder 4"/>
          <p:cNvSpPr>
            <a:spLocks noGrp="1"/>
          </p:cNvSpPr>
          <p:nvPr>
            <p:ph/>
          </p:nvPr>
        </p:nvSpPr>
        <p:spPr>
          <a:xfrm>
            <a:off x="124635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 name="PlaceHolder 5"/>
          <p:cNvSpPr>
            <a:spLocks noGrp="1"/>
          </p:cNvSpPr>
          <p:nvPr>
            <p:ph type="sldNum" idx="2"/>
          </p:nvPr>
        </p:nvSpPr>
        <p:spPr/>
        <p:txBody>
          <a:bodyPr/>
          <a:lstStyle/>
          <a:p>
            <a:fld id="{5D097C12-687C-4272-94C8-2D0B728A8F11}" type="slidenum">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9"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60" name="PlaceHolder 2"/>
          <p:cNvSpPr>
            <a:spLocks noGrp="1"/>
          </p:cNvSpPr>
          <p:nvPr>
            <p:ph/>
          </p:nvPr>
        </p:nvSpPr>
        <p:spPr>
          <a:xfrm>
            <a:off x="12189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1" name="PlaceHolder 3"/>
          <p:cNvSpPr>
            <a:spLocks noGrp="1"/>
          </p:cNvSpPr>
          <p:nvPr>
            <p:ph/>
          </p:nvPr>
        </p:nvSpPr>
        <p:spPr>
          <a:xfrm>
            <a:off x="124635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2" name="PlaceHolder 4"/>
          <p:cNvSpPr>
            <a:spLocks noGrp="1"/>
          </p:cNvSpPr>
          <p:nvPr>
            <p:ph/>
          </p:nvPr>
        </p:nvSpPr>
        <p:spPr>
          <a:xfrm>
            <a:off x="1218960" y="7364520"/>
            <a:ext cx="219448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 name="PlaceHolder 5"/>
          <p:cNvSpPr>
            <a:spLocks noGrp="1"/>
          </p:cNvSpPr>
          <p:nvPr>
            <p:ph type="sldNum" idx="2"/>
          </p:nvPr>
        </p:nvSpPr>
        <p:spPr/>
        <p:txBody>
          <a:bodyPr/>
          <a:lstStyle/>
          <a:p>
            <a:fld id="{4050DAD1-FB6C-4CC1-9DD1-A96ECE5C7999}" type="slidenum">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3"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64" name="PlaceHolder 2"/>
          <p:cNvSpPr>
            <a:spLocks noGrp="1"/>
          </p:cNvSpPr>
          <p:nvPr>
            <p:ph/>
          </p:nvPr>
        </p:nvSpPr>
        <p:spPr>
          <a:xfrm>
            <a:off x="1218960" y="3209400"/>
            <a:ext cx="219448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5" name="PlaceHolder 3"/>
          <p:cNvSpPr>
            <a:spLocks noGrp="1"/>
          </p:cNvSpPr>
          <p:nvPr>
            <p:ph/>
          </p:nvPr>
        </p:nvSpPr>
        <p:spPr>
          <a:xfrm>
            <a:off x="1218960" y="7364520"/>
            <a:ext cx="219448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 name="PlaceHolder 4"/>
          <p:cNvSpPr>
            <a:spLocks noGrp="1"/>
          </p:cNvSpPr>
          <p:nvPr>
            <p:ph type="sldNum" idx="2"/>
          </p:nvPr>
        </p:nvSpPr>
        <p:spPr/>
        <p:txBody>
          <a:bodyPr/>
          <a:lstStyle/>
          <a:p>
            <a:fld id="{A4CDC56D-DB99-4369-9CC5-C451771F22C2}" type="slidenum">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67" name="PlaceHolder 2"/>
          <p:cNvSpPr>
            <a:spLocks noGrp="1"/>
          </p:cNvSpPr>
          <p:nvPr>
            <p:ph/>
          </p:nvPr>
        </p:nvSpPr>
        <p:spPr>
          <a:xfrm>
            <a:off x="12189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8" name="PlaceHolder 3"/>
          <p:cNvSpPr>
            <a:spLocks noGrp="1"/>
          </p:cNvSpPr>
          <p:nvPr>
            <p:ph/>
          </p:nvPr>
        </p:nvSpPr>
        <p:spPr>
          <a:xfrm>
            <a:off x="124635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9" name="PlaceHolder 4"/>
          <p:cNvSpPr>
            <a:spLocks noGrp="1"/>
          </p:cNvSpPr>
          <p:nvPr>
            <p:ph/>
          </p:nvPr>
        </p:nvSpPr>
        <p:spPr>
          <a:xfrm>
            <a:off x="12189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0" name="PlaceHolder 5"/>
          <p:cNvSpPr>
            <a:spLocks noGrp="1"/>
          </p:cNvSpPr>
          <p:nvPr>
            <p:ph/>
          </p:nvPr>
        </p:nvSpPr>
        <p:spPr>
          <a:xfrm>
            <a:off x="124635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 name="PlaceHolder 6"/>
          <p:cNvSpPr>
            <a:spLocks noGrp="1"/>
          </p:cNvSpPr>
          <p:nvPr>
            <p:ph type="sldNum" idx="2"/>
          </p:nvPr>
        </p:nvSpPr>
        <p:spPr/>
        <p:txBody>
          <a:bodyPr/>
          <a:lstStyle/>
          <a:p>
            <a:fld id="{5636A851-F79B-4AFC-8BDE-C550BD6FF8B3}" type="slidenum">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72" name="PlaceHolder 2"/>
          <p:cNvSpPr>
            <a:spLocks noGrp="1"/>
          </p:cNvSpPr>
          <p:nvPr>
            <p:ph/>
          </p:nvPr>
        </p:nvSpPr>
        <p:spPr>
          <a:xfrm>
            <a:off x="1218960" y="320940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3" name="PlaceHolder 3"/>
          <p:cNvSpPr>
            <a:spLocks noGrp="1"/>
          </p:cNvSpPr>
          <p:nvPr>
            <p:ph/>
          </p:nvPr>
        </p:nvSpPr>
        <p:spPr>
          <a:xfrm>
            <a:off x="8638560" y="320940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4" name="PlaceHolder 4"/>
          <p:cNvSpPr>
            <a:spLocks noGrp="1"/>
          </p:cNvSpPr>
          <p:nvPr>
            <p:ph/>
          </p:nvPr>
        </p:nvSpPr>
        <p:spPr>
          <a:xfrm>
            <a:off x="16058520" y="320940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5" name="PlaceHolder 5"/>
          <p:cNvSpPr>
            <a:spLocks noGrp="1"/>
          </p:cNvSpPr>
          <p:nvPr>
            <p:ph/>
          </p:nvPr>
        </p:nvSpPr>
        <p:spPr>
          <a:xfrm>
            <a:off x="1218960" y="736452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6" name="PlaceHolder 6"/>
          <p:cNvSpPr>
            <a:spLocks noGrp="1"/>
          </p:cNvSpPr>
          <p:nvPr>
            <p:ph/>
          </p:nvPr>
        </p:nvSpPr>
        <p:spPr>
          <a:xfrm>
            <a:off x="8638560" y="736452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77" name="PlaceHolder 7"/>
          <p:cNvSpPr>
            <a:spLocks noGrp="1"/>
          </p:cNvSpPr>
          <p:nvPr>
            <p:ph/>
          </p:nvPr>
        </p:nvSpPr>
        <p:spPr>
          <a:xfrm>
            <a:off x="16058520" y="7364520"/>
            <a:ext cx="70660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9" name="PlaceHolder 8"/>
          <p:cNvSpPr>
            <a:spLocks noGrp="1"/>
          </p:cNvSpPr>
          <p:nvPr>
            <p:ph type="sldNum" idx="2"/>
          </p:nvPr>
        </p:nvSpPr>
        <p:spPr/>
        <p:txBody>
          <a:bodyPr/>
          <a:lstStyle/>
          <a:p>
            <a:fld id="{F924E147-F6D3-4F0A-A867-013E8A85C0C0}" type="slidenum">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6" name="PlaceHolder 2"/>
          <p:cNvSpPr>
            <a:spLocks noGrp="1"/>
          </p:cNvSpPr>
          <p:nvPr>
            <p:ph/>
          </p:nvPr>
        </p:nvSpPr>
        <p:spPr>
          <a:xfrm>
            <a:off x="1218960" y="3209400"/>
            <a:ext cx="2194488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4" name="PlaceHolder 3"/>
          <p:cNvSpPr>
            <a:spLocks noGrp="1"/>
          </p:cNvSpPr>
          <p:nvPr>
            <p:ph type="sldNum" idx="1"/>
          </p:nvPr>
        </p:nvSpPr>
        <p:spPr/>
        <p:txBody>
          <a:bodyPr/>
          <a:lstStyle/>
          <a:p>
            <a:fld id="{82D3DCFD-AF81-45A2-B5E2-97CAF9C484B2}" type="slidenum">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8" name="PlaceHolder 2"/>
          <p:cNvSpPr>
            <a:spLocks noGrp="1"/>
          </p:cNvSpPr>
          <p:nvPr>
            <p:ph/>
          </p:nvPr>
        </p:nvSpPr>
        <p:spPr>
          <a:xfrm>
            <a:off x="12189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9" name="PlaceHolder 3"/>
          <p:cNvSpPr>
            <a:spLocks noGrp="1"/>
          </p:cNvSpPr>
          <p:nvPr>
            <p:ph/>
          </p:nvPr>
        </p:nvSpPr>
        <p:spPr>
          <a:xfrm>
            <a:off x="124635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5" name="PlaceHolder 4"/>
          <p:cNvSpPr>
            <a:spLocks noGrp="1"/>
          </p:cNvSpPr>
          <p:nvPr>
            <p:ph type="sldNum" idx="1"/>
          </p:nvPr>
        </p:nvSpPr>
        <p:spPr/>
        <p:txBody>
          <a:bodyPr/>
          <a:lstStyle/>
          <a:p>
            <a:fld id="{58A2EA14-9376-45C0-BAAE-FC70A2F3EDA2}" type="slidenum">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0"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3" name="PlaceHolder 2"/>
          <p:cNvSpPr>
            <a:spLocks noGrp="1"/>
          </p:cNvSpPr>
          <p:nvPr>
            <p:ph type="sldNum" idx="1"/>
          </p:nvPr>
        </p:nvSpPr>
        <p:spPr/>
        <p:txBody>
          <a:bodyPr/>
          <a:lstStyle/>
          <a:p>
            <a:fld id="{7A481CE7-834F-4795-8F3C-7C3B5E5AD0CF}" type="slidenum">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1" name="PlaceHolder 1"/>
          <p:cNvSpPr>
            <a:spLocks noGrp="1"/>
          </p:cNvSpPr>
          <p:nvPr>
            <p:ph type="subTitle"/>
          </p:nvPr>
        </p:nvSpPr>
        <p:spPr>
          <a:xfrm>
            <a:off x="1218960" y="547200"/>
            <a:ext cx="21944880" cy="10616040"/>
          </a:xfrm>
          <a:prstGeom prst="rect">
            <a:avLst/>
          </a:prstGeom>
          <a:noFill/>
          <a:ln w="0">
            <a:noFill/>
          </a:ln>
        </p:spPr>
        <p:txBody>
          <a:bodyPr lIns="0" tIns="0" rIns="0" bIns="0" anchor="ctr">
            <a:noAutofit/>
          </a:bodyPr>
          <a:lstStyle/>
          <a:p>
            <a:pPr algn="ctr"/>
            <a:endParaRPr lang="ru-RU" sz="3200" b="0" strike="noStrike" spc="-1">
              <a:solidFill>
                <a:srgbClr val="000000"/>
              </a:solidFill>
              <a:latin typeface="Arial"/>
            </a:endParaRPr>
          </a:p>
        </p:txBody>
      </p:sp>
      <p:sp>
        <p:nvSpPr>
          <p:cNvPr id="3" name="PlaceHolder 2"/>
          <p:cNvSpPr>
            <a:spLocks noGrp="1"/>
          </p:cNvSpPr>
          <p:nvPr>
            <p:ph type="sldNum" idx="1"/>
          </p:nvPr>
        </p:nvSpPr>
        <p:spPr/>
        <p:txBody>
          <a:bodyPr/>
          <a:lstStyle/>
          <a:p>
            <a:fld id="{C3F5920F-58C2-435C-B579-2731ADD412E6}" type="slidenum">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2"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13" name="PlaceHolder 2"/>
          <p:cNvSpPr>
            <a:spLocks noGrp="1"/>
          </p:cNvSpPr>
          <p:nvPr>
            <p:ph/>
          </p:nvPr>
        </p:nvSpPr>
        <p:spPr>
          <a:xfrm>
            <a:off x="12189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14" name="PlaceHolder 3"/>
          <p:cNvSpPr>
            <a:spLocks noGrp="1"/>
          </p:cNvSpPr>
          <p:nvPr>
            <p:ph/>
          </p:nvPr>
        </p:nvSpPr>
        <p:spPr>
          <a:xfrm>
            <a:off x="124635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15" name="PlaceHolder 4"/>
          <p:cNvSpPr>
            <a:spLocks noGrp="1"/>
          </p:cNvSpPr>
          <p:nvPr>
            <p:ph/>
          </p:nvPr>
        </p:nvSpPr>
        <p:spPr>
          <a:xfrm>
            <a:off x="12189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 name="PlaceHolder 5"/>
          <p:cNvSpPr>
            <a:spLocks noGrp="1"/>
          </p:cNvSpPr>
          <p:nvPr>
            <p:ph type="sldNum" idx="1"/>
          </p:nvPr>
        </p:nvSpPr>
        <p:spPr/>
        <p:txBody>
          <a:bodyPr/>
          <a:lstStyle/>
          <a:p>
            <a:fld id="{78415388-6843-44A6-B83B-D8B5393729E9}" type="slidenum">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17" name="PlaceHolder 2"/>
          <p:cNvSpPr>
            <a:spLocks noGrp="1"/>
          </p:cNvSpPr>
          <p:nvPr>
            <p:ph/>
          </p:nvPr>
        </p:nvSpPr>
        <p:spPr>
          <a:xfrm>
            <a:off x="1218960" y="3209400"/>
            <a:ext cx="10708920" cy="795492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18" name="PlaceHolder 3"/>
          <p:cNvSpPr>
            <a:spLocks noGrp="1"/>
          </p:cNvSpPr>
          <p:nvPr>
            <p:ph/>
          </p:nvPr>
        </p:nvSpPr>
        <p:spPr>
          <a:xfrm>
            <a:off x="124635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19" name="PlaceHolder 4"/>
          <p:cNvSpPr>
            <a:spLocks noGrp="1"/>
          </p:cNvSpPr>
          <p:nvPr>
            <p:ph/>
          </p:nvPr>
        </p:nvSpPr>
        <p:spPr>
          <a:xfrm>
            <a:off x="12463560" y="736452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 name="PlaceHolder 5"/>
          <p:cNvSpPr>
            <a:spLocks noGrp="1"/>
          </p:cNvSpPr>
          <p:nvPr>
            <p:ph type="sldNum" idx="1"/>
          </p:nvPr>
        </p:nvSpPr>
        <p:spPr/>
        <p:txBody>
          <a:bodyPr/>
          <a:lstStyle/>
          <a:p>
            <a:fld id="{C312573C-E794-4524-AD85-0B1B85B209FD}" type="slidenum">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endParaRPr lang="ru-RU" sz="4400" b="0" strike="noStrike" spc="-1">
              <a:solidFill>
                <a:srgbClr val="000000"/>
              </a:solidFill>
              <a:latin typeface="Arial"/>
            </a:endParaRPr>
          </a:p>
        </p:txBody>
      </p:sp>
      <p:sp>
        <p:nvSpPr>
          <p:cNvPr id="21" name="PlaceHolder 2"/>
          <p:cNvSpPr>
            <a:spLocks noGrp="1"/>
          </p:cNvSpPr>
          <p:nvPr>
            <p:ph/>
          </p:nvPr>
        </p:nvSpPr>
        <p:spPr>
          <a:xfrm>
            <a:off x="12189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22" name="PlaceHolder 3"/>
          <p:cNvSpPr>
            <a:spLocks noGrp="1"/>
          </p:cNvSpPr>
          <p:nvPr>
            <p:ph/>
          </p:nvPr>
        </p:nvSpPr>
        <p:spPr>
          <a:xfrm>
            <a:off x="12463560" y="3209400"/>
            <a:ext cx="1070892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23" name="PlaceHolder 4"/>
          <p:cNvSpPr>
            <a:spLocks noGrp="1"/>
          </p:cNvSpPr>
          <p:nvPr>
            <p:ph/>
          </p:nvPr>
        </p:nvSpPr>
        <p:spPr>
          <a:xfrm>
            <a:off x="1218960" y="7364520"/>
            <a:ext cx="21944880" cy="3794400"/>
          </a:xfrm>
          <a:prstGeom prst="rect">
            <a:avLst/>
          </a:prstGeom>
          <a:noFill/>
          <a:ln w="0">
            <a:noFill/>
          </a:ln>
        </p:spPr>
        <p:txBody>
          <a:bodyPr lIns="0" tIns="0" rIns="0" bIns="0" anchor="t">
            <a:normAutofit/>
          </a:bodyPr>
          <a:lstStyle/>
          <a:p>
            <a:pPr indent="0">
              <a:spcBef>
                <a:spcPts val="1417"/>
              </a:spcBef>
              <a:buNone/>
            </a:pPr>
            <a:endParaRPr lang="ru-RU" sz="3200" b="0" strike="noStrike" spc="-1">
              <a:solidFill>
                <a:srgbClr val="000000"/>
              </a:solidFill>
              <a:latin typeface="Arial"/>
            </a:endParaRPr>
          </a:p>
        </p:txBody>
      </p:sp>
      <p:sp>
        <p:nvSpPr>
          <p:cNvPr id="6" name="PlaceHolder 5"/>
          <p:cNvSpPr>
            <a:spLocks noGrp="1"/>
          </p:cNvSpPr>
          <p:nvPr>
            <p:ph type="sldNum" idx="1"/>
          </p:nvPr>
        </p:nvSpPr>
        <p:spPr/>
        <p:txBody>
          <a:bodyPr/>
          <a:lstStyle/>
          <a:p>
            <a:fld id="{AD2DC74D-7CC9-47DE-AE06-BF986FD70321}" type="slidenum">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 name="PlaceHolder 1"/>
          <p:cNvSpPr>
            <a:spLocks noGrp="1"/>
          </p:cNvSpPr>
          <p:nvPr>
            <p:ph type="sldNum" idx="1"/>
          </p:nvPr>
        </p:nvSpPr>
        <p:spPr>
          <a:xfrm>
            <a:off x="11959200" y="13080960"/>
            <a:ext cx="452520" cy="460440"/>
          </a:xfrm>
          <a:prstGeom prst="rect">
            <a:avLst/>
          </a:prstGeom>
          <a:noFill/>
          <a:ln w="12600">
            <a:noFill/>
          </a:ln>
        </p:spPr>
        <p:txBody>
          <a:bodyPr lIns="50760" tIns="50760" rIns="50760" bIns="50760" anchor="t">
            <a:noAutofit/>
          </a:bodyPr>
          <a:lstStyle>
            <a:lvl1pPr indent="0" algn="ctr" defTabSz="825480">
              <a:lnSpc>
                <a:spcPct val="100000"/>
              </a:lnSpc>
              <a:buNone/>
              <a:tabLst>
                <a:tab pos="0" algn="l"/>
              </a:tabLst>
              <a:defRPr lang="ru-RU" sz="2400" b="0" strike="noStrike" spc="-1">
                <a:solidFill>
                  <a:srgbClr val="000000"/>
                </a:solidFill>
                <a:latin typeface="Helvetica Neue Light"/>
                <a:ea typeface="Helvetica Neue Light"/>
              </a:defRPr>
            </a:lvl1pPr>
          </a:lstStyle>
          <a:p>
            <a:pPr indent="0" algn="ctr" defTabSz="825480">
              <a:lnSpc>
                <a:spcPct val="100000"/>
              </a:lnSpc>
              <a:buNone/>
              <a:tabLst>
                <a:tab pos="0" algn="l"/>
              </a:tabLst>
            </a:pPr>
            <a:fld id="{CF0C97C4-0D56-4336-9ADB-493AE78BDC8F}" type="slidenum">
              <a:rPr lang="ru-RU" sz="2400" b="0" strike="noStrike" spc="-1">
                <a:solidFill>
                  <a:srgbClr val="000000"/>
                </a:solidFill>
                <a:latin typeface="Helvetica Neue Light"/>
                <a:ea typeface="Helvetica Neue Light"/>
              </a:rPr>
              <a:t>‹#›</a:t>
            </a:fld>
            <a:endParaRPr lang="ru-RU" sz="2400" b="0" strike="noStrike" spc="-1">
              <a:solidFill>
                <a:srgbClr val="000000"/>
              </a:solidFill>
              <a:latin typeface="Times New Roman"/>
            </a:endParaRPr>
          </a:p>
        </p:txBody>
      </p:sp>
      <p:sp>
        <p:nvSpPr>
          <p:cNvPr id="4" name="PlaceHolder 2"/>
          <p:cNvSpPr>
            <a:spLocks noGrp="1"/>
          </p:cNvSpPr>
          <p:nvPr>
            <p:ph type="title"/>
          </p:nvPr>
        </p:nvSpPr>
        <p:spPr>
          <a:xfrm>
            <a:off x="1218960" y="547200"/>
            <a:ext cx="21944880" cy="2289960"/>
          </a:xfrm>
          <a:prstGeom prst="rect">
            <a:avLst/>
          </a:prstGeom>
          <a:noFill/>
          <a:ln w="0">
            <a:noFill/>
          </a:ln>
        </p:spPr>
        <p:txBody>
          <a:bodyPr lIns="0" tIns="0" rIns="0" bIns="0" anchor="ctr">
            <a:noAutofit/>
          </a:bodyPr>
          <a:lstStyle/>
          <a:p>
            <a:pPr indent="0" algn="ctr">
              <a:buNone/>
            </a:pPr>
            <a:r>
              <a:rPr lang="ru-RU" sz="4400" b="0" strike="noStrike" spc="-1">
                <a:solidFill>
                  <a:srgbClr val="000000"/>
                </a:solidFill>
                <a:latin typeface="Arial"/>
              </a:rPr>
              <a:t>Click to edit the title text format</a:t>
            </a:r>
          </a:p>
        </p:txBody>
      </p:sp>
      <p:sp>
        <p:nvSpPr>
          <p:cNvPr id="2" name="PlaceHolder 3"/>
          <p:cNvSpPr>
            <a:spLocks noGrp="1"/>
          </p:cNvSpPr>
          <p:nvPr>
            <p:ph type="body"/>
          </p:nvPr>
        </p:nvSpPr>
        <p:spPr>
          <a:xfrm>
            <a:off x="1218960" y="3209400"/>
            <a:ext cx="21944880" cy="795492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ru-RU" sz="32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ru-RU" sz="2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ru-RU" sz="24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ru-RU" sz="20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ru-RU"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ru-RU"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ru-RU"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9" name="PlaceHolder 1"/>
          <p:cNvSpPr>
            <a:spLocks noGrp="1"/>
          </p:cNvSpPr>
          <p:nvPr>
            <p:ph type="title"/>
          </p:nvPr>
        </p:nvSpPr>
        <p:spPr>
          <a:xfrm>
            <a:off x="1218960" y="547200"/>
            <a:ext cx="21944520" cy="2289600"/>
          </a:xfrm>
          <a:prstGeom prst="rect">
            <a:avLst/>
          </a:prstGeom>
          <a:noFill/>
          <a:ln w="0">
            <a:noFill/>
          </a:ln>
        </p:spPr>
        <p:txBody>
          <a:bodyPr lIns="0" tIns="0" rIns="0" bIns="0" anchor="ctr">
            <a:noAutofit/>
          </a:bodyPr>
          <a:lstStyle/>
          <a:p>
            <a:pPr indent="0">
              <a:buNone/>
            </a:pPr>
            <a:r>
              <a:rPr lang="ru-RU" sz="1800" b="0" strike="noStrike" spc="-1">
                <a:solidFill>
                  <a:srgbClr val="000000"/>
                </a:solidFill>
                <a:latin typeface="Arial"/>
              </a:rPr>
              <a:t>Click to edit the title text format</a:t>
            </a:r>
          </a:p>
        </p:txBody>
      </p:sp>
      <p:sp>
        <p:nvSpPr>
          <p:cNvPr id="40" name="PlaceHolder 2"/>
          <p:cNvSpPr>
            <a:spLocks noGrp="1"/>
          </p:cNvSpPr>
          <p:nvPr>
            <p:ph type="body"/>
          </p:nvPr>
        </p:nvSpPr>
        <p:spPr>
          <a:xfrm>
            <a:off x="2843280" y="2524320"/>
            <a:ext cx="2861640" cy="2861640"/>
          </a:xfrm>
          <a:prstGeom prst="rect">
            <a:avLst/>
          </a:prstGeom>
          <a:noFill/>
          <a:ln w="0">
            <a:noFill/>
          </a:ln>
        </p:spPr>
        <p:txBody>
          <a:bodyPr lIns="0" tIns="0" rIns="0" bIns="0" anchor="t">
            <a:normAutofit fontScale="31111" lnSpcReduction="10000"/>
          </a:bodyPr>
          <a:lstStyle/>
          <a:p>
            <a:pPr marL="432000" indent="-324000">
              <a:spcBef>
                <a:spcPts val="1417"/>
              </a:spcBef>
              <a:buClr>
                <a:srgbClr val="000000"/>
              </a:buClr>
              <a:buSzPct val="45000"/>
              <a:buFont typeface="Wingdings" charset="2"/>
              <a:buChar char=""/>
            </a:pPr>
            <a:r>
              <a:rPr lang="ru-RU" sz="1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ru-RU" sz="18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ru-RU"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ru-RU"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ru-RU" sz="18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ru-RU" sz="18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ru-RU" sz="1800" b="0" strike="noStrike" spc="-1">
                <a:solidFill>
                  <a:srgbClr val="000000"/>
                </a:solidFill>
                <a:latin typeface="Arial"/>
              </a:rPr>
              <a:t>Seventh Outline Level</a:t>
            </a:r>
          </a:p>
        </p:txBody>
      </p:sp>
      <p:sp>
        <p:nvSpPr>
          <p:cNvPr id="41" name="PlaceHolder 3"/>
          <p:cNvSpPr>
            <a:spLocks noGrp="1"/>
          </p:cNvSpPr>
          <p:nvPr>
            <p:ph type="sldNum" idx="2"/>
          </p:nvPr>
        </p:nvSpPr>
        <p:spPr>
          <a:xfrm>
            <a:off x="11959200" y="13080960"/>
            <a:ext cx="452520" cy="460440"/>
          </a:xfrm>
          <a:prstGeom prst="rect">
            <a:avLst/>
          </a:prstGeom>
          <a:noFill/>
          <a:ln w="12600">
            <a:noFill/>
          </a:ln>
        </p:spPr>
        <p:txBody>
          <a:bodyPr lIns="50760" tIns="50760" rIns="50760" bIns="50760" anchor="t">
            <a:noAutofit/>
          </a:bodyPr>
          <a:lstStyle>
            <a:lvl1pPr indent="0" algn="ctr" defTabSz="825480">
              <a:lnSpc>
                <a:spcPct val="100000"/>
              </a:lnSpc>
              <a:buNone/>
              <a:tabLst>
                <a:tab pos="0" algn="l"/>
              </a:tabLst>
              <a:defRPr lang="ru-RU" sz="2400" b="0" strike="noStrike" spc="-1">
                <a:solidFill>
                  <a:srgbClr val="000000"/>
                </a:solidFill>
                <a:latin typeface="Helvetica Neue Light"/>
                <a:ea typeface="Helvetica Neue Light"/>
              </a:defRPr>
            </a:lvl1pPr>
          </a:lstStyle>
          <a:p>
            <a:pPr indent="0" algn="ctr" defTabSz="825480">
              <a:lnSpc>
                <a:spcPct val="100000"/>
              </a:lnSpc>
              <a:buNone/>
              <a:tabLst>
                <a:tab pos="0" algn="l"/>
              </a:tabLst>
            </a:pPr>
            <a:fld id="{24DD7D1D-C464-4CEE-AB82-F7B330D80B8D}" type="slidenum">
              <a:rPr lang="ru-RU" sz="2400" b="0" strike="noStrike" spc="-1">
                <a:solidFill>
                  <a:srgbClr val="000000"/>
                </a:solidFill>
                <a:latin typeface="Helvetica Neue Light"/>
                <a:ea typeface="Helvetica Neue Light"/>
              </a:rPr>
              <a:t>‹#›</a:t>
            </a:fld>
            <a:endParaRPr lang="ru-RU" sz="2400" b="0" strike="noStrike" spc="-1">
              <a:solidFill>
                <a:srgbClr val="000000"/>
              </a:solidFill>
              <a:latin typeface="Times New Roman"/>
            </a:endParaRP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13.xml"/><Relationship Id="rId4" Type="http://schemas.openxmlformats.org/officeDocument/2006/relationships/chart" Target="../charts/chart3.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 name="Рисунок 7"/>
          <p:cNvSpPr/>
          <p:nvPr/>
        </p:nvSpPr>
        <p:spPr>
          <a:xfrm>
            <a:off x="2781360" y="1333440"/>
            <a:ext cx="27590040" cy="11048400"/>
          </a:xfrm>
          <a:prstGeom prst="roundRect">
            <a:avLst>
              <a:gd name="adj" fmla="val 50000"/>
            </a:avLst>
          </a:prstGeom>
          <a:blipFill rotWithShape="0">
            <a:blip r:embed="rId2"/>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ru-RU" sz="1800" b="0" strike="noStrike" spc="-1">
              <a:solidFill>
                <a:srgbClr val="000000"/>
              </a:solidFill>
              <a:latin typeface="Arial"/>
              <a:ea typeface="Helvetica Neue Medium"/>
            </a:endParaRPr>
          </a:p>
        </p:txBody>
      </p:sp>
      <p:sp>
        <p:nvSpPr>
          <p:cNvPr id="79" name="Кружок"/>
          <p:cNvSpPr/>
          <p:nvPr/>
        </p:nvSpPr>
        <p:spPr>
          <a:xfrm>
            <a:off x="3706920" y="2119320"/>
            <a:ext cx="9400320" cy="940032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80" name="Radiance"/>
          <p:cNvSpPr/>
          <p:nvPr/>
        </p:nvSpPr>
        <p:spPr>
          <a:xfrm>
            <a:off x="5264280" y="7242840"/>
            <a:ext cx="6285240" cy="1106640"/>
          </a:xfrm>
          <a:prstGeom prst="rect">
            <a:avLst/>
          </a:prstGeom>
          <a:noFill/>
          <a:ln w="12700">
            <a:noFill/>
          </a:ln>
        </p:spPr>
        <p:style>
          <a:lnRef idx="0">
            <a:scrgbClr r="0" g="0" b="0"/>
          </a:lnRef>
          <a:fillRef idx="0">
            <a:scrgbClr r="0" g="0" b="0"/>
          </a:fillRef>
          <a:effectRef idx="0">
            <a:scrgbClr r="0" g="0" b="0"/>
          </a:effectRef>
          <a:fontRef idx="minor"/>
        </p:style>
        <p:txBody>
          <a:bodyPr wrap="none" lIns="50760" tIns="50760" rIns="50760" bIns="50760" anchor="ctr">
            <a:spAutoFit/>
          </a:bodyPr>
          <a:lstStyle/>
          <a:p>
            <a:pPr algn="ctr" defTabSz="825480">
              <a:lnSpc>
                <a:spcPct val="100000"/>
              </a:lnSpc>
              <a:tabLst>
                <a:tab pos="0" algn="l"/>
              </a:tabLst>
            </a:pPr>
            <a:r>
              <a:rPr lang="en-US" sz="6600" b="0" strike="noStrike" spc="-1">
                <a:solidFill>
                  <a:schemeClr val="dk1"/>
                </a:solidFill>
                <a:latin typeface="Montserrat Medium"/>
                <a:ea typeface="Maven Pro Bold"/>
              </a:rPr>
              <a:t>Archive device</a:t>
            </a:r>
            <a:endParaRPr lang="ru-RU" sz="6600" b="0" strike="noStrike" spc="-1">
              <a:solidFill>
                <a:srgbClr val="000000"/>
              </a:solidFill>
              <a:latin typeface="Arial"/>
            </a:endParaRPr>
          </a:p>
        </p:txBody>
      </p:sp>
      <p:sp>
        <p:nvSpPr>
          <p:cNvPr id="81" name="Premium PowerPoint, Keynote, Google Slides Template"/>
          <p:cNvSpPr/>
          <p:nvPr/>
        </p:nvSpPr>
        <p:spPr>
          <a:xfrm>
            <a:off x="5293440" y="8898120"/>
            <a:ext cx="6227280" cy="71064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algn="ctr" defTabSz="825480">
              <a:lnSpc>
                <a:spcPct val="100000"/>
              </a:lnSpc>
              <a:tabLst>
                <a:tab pos="0" algn="l"/>
              </a:tabLst>
            </a:pPr>
            <a:r>
              <a:rPr lang="en-US" sz="2000" b="0" strike="noStrike" spc="-1">
                <a:solidFill>
                  <a:schemeClr val="lt2"/>
                </a:solidFill>
                <a:latin typeface="Montserrat"/>
                <a:ea typeface="OpenSans-Regular"/>
              </a:rPr>
              <a:t>Structure of the archive and its principle of operation</a:t>
            </a:r>
            <a:endParaRPr lang="ru-RU" sz="2000" b="0" strike="noStrike" spc="-1">
              <a:solidFill>
                <a:srgbClr val="000000"/>
              </a:solidFill>
              <a:latin typeface="Arial"/>
            </a:endParaRPr>
          </a:p>
        </p:txBody>
      </p:sp>
      <p:pic>
        <p:nvPicPr>
          <p:cNvPr id="82" name="Picture 2" descr="TRASSIR Thermal Camera: профессиональное программное обеспечение для  подключения тепловизионной камеры к TRASSIR OS"/>
          <p:cNvPicPr/>
          <p:nvPr/>
        </p:nvPicPr>
        <p:blipFill>
          <a:blip r:embed="rId3"/>
          <a:stretch/>
        </p:blipFill>
        <p:spPr>
          <a:xfrm>
            <a:off x="5829480" y="3099240"/>
            <a:ext cx="5155560" cy="4932360"/>
          </a:xfrm>
          <a:prstGeom prst="rect">
            <a:avLst/>
          </a:prstGeom>
          <a:ln w="0">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 name="Title text slide"/>
          <p:cNvSpPr/>
          <p:nvPr/>
        </p:nvSpPr>
        <p:spPr>
          <a:xfrm>
            <a:off x="2394720" y="1158480"/>
            <a:ext cx="1589256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Recording rate</a:t>
            </a:r>
            <a:endParaRPr lang="ru-RU" sz="8000" b="0" strike="noStrike" spc="-1">
              <a:solidFill>
                <a:srgbClr val="000000"/>
              </a:solidFill>
              <a:latin typeface="Arial"/>
            </a:endParaRPr>
          </a:p>
        </p:txBody>
      </p:sp>
      <p:sp>
        <p:nvSpPr>
          <p:cNvPr id="199"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p:cNvSpPr/>
          <p:nvPr/>
        </p:nvSpPr>
        <p:spPr>
          <a:xfrm>
            <a:off x="2394720" y="4255920"/>
            <a:ext cx="19226880" cy="8326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00000"/>
              </a:lnSpc>
              <a:tabLst>
                <a:tab pos="0" algn="l"/>
              </a:tabLst>
            </a:pPr>
            <a:r>
              <a:rPr lang="en-US" sz="2400" b="0" strike="noStrike" spc="-1">
                <a:solidFill>
                  <a:srgbClr val="333333"/>
                </a:solidFill>
                <a:latin typeface="Montserrat"/>
                <a:ea typeface="Helvetica Neue"/>
              </a:rPr>
              <a:t>When using a large number of cameras it is necessary to take care of the speed of recording the archive on HDD.</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Archive recording speed in TRASSIR software:</a:t>
            </a:r>
            <a:endParaRPr lang="ru-RU" sz="2400" b="0" strike="noStrike" spc="-1">
              <a:solidFill>
                <a:srgbClr val="000000"/>
              </a:solidFill>
              <a:latin typeface="Arial"/>
            </a:endParaRPr>
          </a:p>
        </p:txBody>
      </p:sp>
      <p:sp>
        <p:nvSpPr>
          <p:cNvPr id="200" name="Фигура"/>
          <p:cNvSpPr/>
          <p:nvPr/>
        </p:nvSpPr>
        <p:spPr>
          <a:xfrm>
            <a:off x="2476440" y="335196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graphicFrame>
        <p:nvGraphicFramePr>
          <p:cNvPr id="201" name="Таблица 3"/>
          <p:cNvGraphicFramePr/>
          <p:nvPr/>
        </p:nvGraphicFramePr>
        <p:xfrm>
          <a:off x="1689120" y="5551920"/>
          <a:ext cx="21004920" cy="4114800"/>
        </p:xfrm>
        <a:graphic>
          <a:graphicData uri="http://schemas.openxmlformats.org/drawingml/2006/table">
            <a:tbl>
              <a:tblPr/>
              <a:tblGrid>
                <a:gridCol w="7001640">
                  <a:extLst>
                    <a:ext uri="{9D8B030D-6E8A-4147-A177-3AD203B41FA5}">
                      <a16:colId xmlns:a16="http://schemas.microsoft.com/office/drawing/2014/main" val="20000"/>
                    </a:ext>
                  </a:extLst>
                </a:gridCol>
                <a:gridCol w="7001640">
                  <a:extLst>
                    <a:ext uri="{9D8B030D-6E8A-4147-A177-3AD203B41FA5}">
                      <a16:colId xmlns:a16="http://schemas.microsoft.com/office/drawing/2014/main" val="20001"/>
                    </a:ext>
                  </a:extLst>
                </a:gridCol>
                <a:gridCol w="7001640">
                  <a:extLst>
                    <a:ext uri="{9D8B030D-6E8A-4147-A177-3AD203B41FA5}">
                      <a16:colId xmlns:a16="http://schemas.microsoft.com/office/drawing/2014/main" val="20002"/>
                    </a:ext>
                  </a:extLst>
                </a:gridCol>
              </a:tblGrid>
              <a:tr h="0">
                <a:tc>
                  <a:txBody>
                    <a:bodyPr/>
                    <a:lstStyle/>
                    <a:p>
                      <a:pPr algn="ctr" defTabSz="825480">
                        <a:lnSpc>
                          <a:spcPct val="100000"/>
                        </a:lnSpc>
                        <a:tabLst>
                          <a:tab pos="0" algn="l"/>
                        </a:tabLst>
                      </a:pPr>
                      <a:r>
                        <a:rPr lang="en-US" sz="2400" b="1" strike="noStrike" spc="-1">
                          <a:solidFill>
                            <a:srgbClr val="333333"/>
                          </a:solidFill>
                          <a:latin typeface="Helvetica Neue Medium"/>
                          <a:ea typeface="Helvetica Neue Medium"/>
                        </a:rPr>
                        <a:t>HDD quantity</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algn="ctr" defTabSz="825480">
                        <a:lnSpc>
                          <a:spcPct val="100000"/>
                        </a:lnSpc>
                        <a:tabLst>
                          <a:tab pos="0" algn="l"/>
                        </a:tabLst>
                      </a:pPr>
                      <a:r>
                        <a:rPr lang="en-US" sz="2400" b="1" strike="noStrike" spc="-1">
                          <a:solidFill>
                            <a:srgbClr val="333333"/>
                          </a:solidFill>
                          <a:latin typeface="Helvetica Neue Medium"/>
                          <a:ea typeface="Helvetica Neue Medium"/>
                        </a:rPr>
                        <a:t>fragmented HDDs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algn="ctr" defTabSz="825480">
                        <a:lnSpc>
                          <a:spcPct val="100000"/>
                        </a:lnSpc>
                        <a:tabLst>
                          <a:tab pos="0" algn="l"/>
                        </a:tabLst>
                      </a:pPr>
                      <a:r>
                        <a:rPr lang="en-US" sz="2400" b="1" strike="noStrike" spc="-1">
                          <a:solidFill>
                            <a:srgbClr val="333333"/>
                          </a:solidFill>
                          <a:latin typeface="Helvetica Neue Medium"/>
                          <a:ea typeface="Helvetica Neue Medium"/>
                        </a:rPr>
                        <a:t>unfragmented HDDs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0"/>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1</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4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25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1"/>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2</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5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50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2"/>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3</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15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100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3"/>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4</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150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4"/>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5</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25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200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5"/>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6</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25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200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6"/>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7</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25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200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7"/>
                  </a:ext>
                </a:extLst>
              </a:tr>
              <a:tr h="0">
                <a:tc>
                  <a:txBody>
                    <a:bodyPr/>
                    <a:lstStyle/>
                    <a:p>
                      <a:pPr defTabSz="825480">
                        <a:lnSpc>
                          <a:spcPct val="100000"/>
                        </a:lnSpc>
                        <a:tabLst>
                          <a:tab pos="0" algn="l"/>
                        </a:tabLst>
                      </a:pPr>
                      <a:r>
                        <a:rPr lang="ru-RU" sz="2400" b="0" strike="noStrike" spc="-1">
                          <a:solidFill>
                            <a:srgbClr val="333333"/>
                          </a:solidFill>
                          <a:latin typeface="Helvetica Neue Medium"/>
                          <a:ea typeface="Helvetica Neue Medium"/>
                        </a:rPr>
                        <a:t>8</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25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tc>
                  <a:txBody>
                    <a:bodyPr/>
                    <a:lstStyle/>
                    <a:p>
                      <a:pPr defTabSz="825480">
                        <a:lnSpc>
                          <a:spcPct val="100000"/>
                        </a:lnSpc>
                        <a:tabLst>
                          <a:tab pos="0" algn="l"/>
                        </a:tabLst>
                      </a:pPr>
                      <a:r>
                        <a:rPr lang="en-US" sz="2400" b="0" strike="noStrike" spc="-1">
                          <a:solidFill>
                            <a:srgbClr val="333333"/>
                          </a:solidFill>
                          <a:latin typeface="Helvetica Neue Medium"/>
                          <a:ea typeface="Helvetica Neue Medium"/>
                        </a:rPr>
                        <a:t>200 mB/s</a:t>
                      </a:r>
                      <a:endParaRPr lang="ru-RU" sz="2400" b="0" strike="noStrike" spc="-1">
                        <a:solidFill>
                          <a:srgbClr val="000000"/>
                        </a:solidFill>
                        <a:latin typeface="Arial"/>
                      </a:endParaRPr>
                    </a:p>
                  </a:txBody>
                  <a:tcPr marL="95040" marR="95040">
                    <a:lnL w="9360">
                      <a:solidFill>
                        <a:srgbClr val="C1C7D0"/>
                      </a:solidFill>
                      <a:prstDash val="solid"/>
                    </a:lnL>
                    <a:lnR w="9360">
                      <a:solidFill>
                        <a:srgbClr val="C1C7D0"/>
                      </a:solidFill>
                      <a:prstDash val="solid"/>
                    </a:lnR>
                    <a:lnT w="9360">
                      <a:solidFill>
                        <a:srgbClr val="C1C7D0"/>
                      </a:solidFill>
                      <a:prstDash val="solid"/>
                    </a:lnT>
                    <a:lnB w="9360">
                      <a:solidFill>
                        <a:srgbClr val="C1C7D0"/>
                      </a:solidFill>
                      <a:prstDash val="solid"/>
                    </a:lnB>
                    <a:gradFill rotWithShape="0">
                      <a:gsLst>
                        <a:gs pos="0">
                          <a:srgbClr val="5E9EEE">
                            <a:alpha val="25000"/>
                          </a:srgbClr>
                        </a:gs>
                        <a:gs pos="100000">
                          <a:srgbClr val="FFFFFF"/>
                        </a:gs>
                      </a:gsLst>
                      <a:lin ang="2700000"/>
                    </a:gradFill>
                  </a:tcPr>
                </a:tc>
                <a:extLst>
                  <a:ext uri="{0D108BD9-81ED-4DB2-BD59-A6C34878D82A}">
                    <a16:rowId xmlns:a16="http://schemas.microsoft.com/office/drawing/2014/main" val="10008"/>
                  </a:ext>
                </a:extLst>
              </a:tr>
            </a:tbl>
          </a:graphicData>
        </a:graphic>
      </p:graphicFrame>
      <p:sp>
        <p:nvSpPr>
          <p:cNvPr id="202" name="TextBox 4"/>
          <p:cNvSpPr/>
          <p:nvPr/>
        </p:nvSpPr>
        <p:spPr>
          <a:xfrm>
            <a:off x="4430880" y="11151000"/>
            <a:ext cx="15521760" cy="1243440"/>
          </a:xfrm>
          <a:prstGeom prst="rect">
            <a:avLst/>
          </a:prstGeom>
          <a:noFill/>
          <a:ln w="12700">
            <a:noFill/>
          </a:ln>
        </p:spPr>
        <p:style>
          <a:lnRef idx="0">
            <a:scrgbClr r="0" g="0" b="0"/>
          </a:lnRef>
          <a:fillRef idx="0">
            <a:scrgbClr r="0" g="0" b="0"/>
          </a:fillRef>
          <a:effectRef idx="0">
            <a:scrgbClr r="0" g="0" b="0"/>
          </a:effectRef>
          <a:fontRef idx="minor"/>
        </p:style>
        <p:txBody>
          <a:bodyPr horzOverflow="overflow" lIns="50760" tIns="50760" rIns="50760" bIns="50760" numCol="1" spcCol="38160" anchor="ctr">
            <a:spAutoFit/>
          </a:bodyPr>
          <a:lstStyle/>
          <a:p>
            <a:pPr algn="ctr" defTabSz="825480">
              <a:lnSpc>
                <a:spcPct val="100000"/>
              </a:lnSpc>
              <a:tabLst>
                <a:tab pos="0" algn="l"/>
              </a:tabLst>
            </a:pPr>
            <a:r>
              <a:rPr lang="en-US" sz="2500" b="0" i="1" strike="noStrike" spc="-1">
                <a:solidFill>
                  <a:srgbClr val="333333"/>
                </a:solidFill>
                <a:latin typeface="-apple-system"/>
                <a:ea typeface="Helvetica Neue"/>
              </a:rPr>
              <a:t>The longer the operation time of TRASSIR software, the faster you can work with the archive. </a:t>
            </a:r>
            <a:endParaRPr lang="ru-RU" sz="2500" b="0" strike="noStrike" spc="-1">
              <a:solidFill>
                <a:srgbClr val="000000"/>
              </a:solidFill>
              <a:latin typeface="Arial"/>
            </a:endParaRPr>
          </a:p>
          <a:p>
            <a:pPr algn="ctr" defTabSz="825480">
              <a:lnSpc>
                <a:spcPct val="100000"/>
              </a:lnSpc>
              <a:tabLst>
                <a:tab pos="0" algn="l"/>
              </a:tabLst>
            </a:pPr>
            <a:r>
              <a:rPr lang="en-US" sz="2500" b="0" i="1" strike="noStrike" spc="-1">
                <a:solidFill>
                  <a:srgbClr val="333333"/>
                </a:solidFill>
                <a:latin typeface="-apple-system"/>
                <a:ea typeface="Helvetica Neue"/>
              </a:rPr>
              <a:t>This is due to the fact that TRASSIR software stores information about the name and location of index/block files in the cache/buffer during its operation.</a:t>
            </a:r>
            <a:endParaRPr lang="ru-RU" sz="2500" b="0" strike="noStrike" spc="-1">
              <a:solidFill>
                <a:srgbClr val="000000"/>
              </a:solidFill>
              <a:latin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 name="More Information"/>
          <p:cNvSpPr/>
          <p:nvPr/>
        </p:nvSpPr>
        <p:spPr>
          <a:xfrm>
            <a:off x="17437680" y="10703520"/>
            <a:ext cx="3833280" cy="4968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ru-RU" sz="2600" b="0" strike="noStrike" cap="all" spc="-1">
                <a:solidFill>
                  <a:srgbClr val="FFFFFF"/>
                </a:solidFill>
                <a:latin typeface="Montserrat ExtraBold"/>
                <a:ea typeface="Maven Pro Medium"/>
              </a:rPr>
              <a:t>Moe Information</a:t>
            </a:r>
            <a:endParaRPr lang="ru-RU" sz="2600" b="0" strike="noStrike" spc="-1">
              <a:solidFill>
                <a:srgbClr val="000000"/>
              </a:solidFill>
              <a:latin typeface="Arial"/>
            </a:endParaRPr>
          </a:p>
        </p:txBody>
      </p:sp>
      <p:graphicFrame>
        <p:nvGraphicFramePr>
          <p:cNvPr id="204" name="2D‑круговая диаграмма"/>
          <p:cNvGraphicFramePr/>
          <p:nvPr/>
        </p:nvGraphicFramePr>
        <p:xfrm>
          <a:off x="17320320" y="2428200"/>
          <a:ext cx="4068000" cy="4068000"/>
        </p:xfrm>
        <a:graphic>
          <a:graphicData uri="http://schemas.openxmlformats.org/drawingml/2006/chart">
            <c:chart xmlns:c="http://schemas.openxmlformats.org/drawingml/2006/chart" xmlns:r="http://schemas.openxmlformats.org/officeDocument/2006/relationships" r:id="rId2"/>
          </a:graphicData>
        </a:graphic>
      </p:graphicFrame>
      <p:sp>
        <p:nvSpPr>
          <p:cNvPr id="205" name="Кружок"/>
          <p:cNvSpPr/>
          <p:nvPr/>
        </p:nvSpPr>
        <p:spPr>
          <a:xfrm>
            <a:off x="17849160" y="2957400"/>
            <a:ext cx="3010320" cy="301032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06" name="2021"/>
          <p:cNvSpPr/>
          <p:nvPr/>
        </p:nvSpPr>
        <p:spPr>
          <a:xfrm>
            <a:off x="18109080" y="4069080"/>
            <a:ext cx="249084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en-US" sz="4500" b="0" strike="noStrike" spc="-1">
                <a:solidFill>
                  <a:srgbClr val="31333D"/>
                </a:solidFill>
                <a:latin typeface="Montserrat ExtraBold"/>
                <a:ea typeface="Maven Pro Medium"/>
              </a:rPr>
              <a:t>Disk 3</a:t>
            </a:r>
            <a:endParaRPr lang="ru-RU" sz="4500" b="0" strike="noStrike" spc="-1">
              <a:solidFill>
                <a:srgbClr val="000000"/>
              </a:solidFill>
              <a:latin typeface="Arial"/>
            </a:endParaRPr>
          </a:p>
        </p:txBody>
      </p:sp>
      <p:graphicFrame>
        <p:nvGraphicFramePr>
          <p:cNvPr id="207" name="2D‑круговая диаграмма"/>
          <p:cNvGraphicFramePr/>
          <p:nvPr/>
        </p:nvGraphicFramePr>
        <p:xfrm>
          <a:off x="10157400" y="2428200"/>
          <a:ext cx="4068000" cy="4068000"/>
        </p:xfrm>
        <a:graphic>
          <a:graphicData uri="http://schemas.openxmlformats.org/drawingml/2006/chart">
            <c:chart xmlns:c="http://schemas.openxmlformats.org/drawingml/2006/chart" xmlns:r="http://schemas.openxmlformats.org/officeDocument/2006/relationships" r:id="rId3"/>
          </a:graphicData>
        </a:graphic>
      </p:graphicFrame>
      <p:sp>
        <p:nvSpPr>
          <p:cNvPr id="208" name="Кружок"/>
          <p:cNvSpPr/>
          <p:nvPr/>
        </p:nvSpPr>
        <p:spPr>
          <a:xfrm>
            <a:off x="10686600" y="2957400"/>
            <a:ext cx="3010320" cy="301032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09" name="2020"/>
          <p:cNvSpPr/>
          <p:nvPr/>
        </p:nvSpPr>
        <p:spPr>
          <a:xfrm>
            <a:off x="10992600" y="4069080"/>
            <a:ext cx="239796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en-US" sz="4500" b="0" strike="noStrike" spc="-1">
                <a:solidFill>
                  <a:srgbClr val="31333D"/>
                </a:solidFill>
                <a:latin typeface="Montserrat ExtraBold"/>
                <a:ea typeface="Maven Pro Medium"/>
              </a:rPr>
              <a:t>Disk 2</a:t>
            </a:r>
            <a:endParaRPr lang="ru-RU" sz="4500" b="0" strike="noStrike" spc="-1">
              <a:solidFill>
                <a:srgbClr val="000000"/>
              </a:solidFill>
              <a:latin typeface="Arial"/>
            </a:endParaRPr>
          </a:p>
        </p:txBody>
      </p:sp>
      <p:sp>
        <p:nvSpPr>
          <p:cNvPr id="210" name="Lorem ipsum sed dolor sit sed amet, consectetur adipiscing incididunt ut labore et dolore ipsum dolor sit amet, conser"/>
          <p:cNvSpPr/>
          <p:nvPr/>
        </p:nvSpPr>
        <p:spPr>
          <a:xfrm>
            <a:off x="2536920" y="7972920"/>
            <a:ext cx="18734040" cy="1526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algn="ctr" defTabSz="825480">
              <a:lnSpc>
                <a:spcPct val="120000"/>
              </a:lnSpc>
              <a:spcBef>
                <a:spcPts val="2001"/>
              </a:spcBef>
              <a:tabLst>
                <a:tab pos="0" algn="l"/>
              </a:tabLst>
            </a:pPr>
            <a:r>
              <a:rPr lang="en-US" sz="2600" b="0" strike="noStrike" spc="-1">
                <a:solidFill>
                  <a:srgbClr val="646979"/>
                </a:solidFill>
                <a:latin typeface="Montserrat"/>
                <a:ea typeface="Open Sans"/>
              </a:rPr>
              <a:t>We recommend using HDDs of the same capacity because the archive in TRASSIR is written evenly and tries to align each of the disks, this is necessary so that in case of failure of one of the HDDs we don’t lose a significant part of the archive of any day.</a:t>
            </a:r>
            <a:endParaRPr lang="ru-RU" sz="2600" b="0" strike="noStrike" spc="-1">
              <a:solidFill>
                <a:srgbClr val="000000"/>
              </a:solidFill>
              <a:latin typeface="Arial"/>
            </a:endParaRPr>
          </a:p>
        </p:txBody>
      </p:sp>
      <p:sp>
        <p:nvSpPr>
          <p:cNvPr id="211" name="More Information"/>
          <p:cNvSpPr/>
          <p:nvPr/>
        </p:nvSpPr>
        <p:spPr>
          <a:xfrm>
            <a:off x="3112200" y="10703520"/>
            <a:ext cx="3833280" cy="4968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ru-RU" sz="2600" b="0" strike="noStrike" cap="all" spc="-1">
                <a:solidFill>
                  <a:srgbClr val="FFFFFF"/>
                </a:solidFill>
                <a:latin typeface="Montserrat ExtraBold"/>
                <a:ea typeface="Maven Pro Medium"/>
              </a:rPr>
              <a:t>More Information</a:t>
            </a:r>
            <a:endParaRPr lang="ru-RU" sz="2600" b="0" strike="noStrike" spc="-1">
              <a:solidFill>
                <a:srgbClr val="000000"/>
              </a:solidFill>
              <a:latin typeface="Arial"/>
            </a:endParaRPr>
          </a:p>
        </p:txBody>
      </p:sp>
      <p:graphicFrame>
        <p:nvGraphicFramePr>
          <p:cNvPr id="212" name="2D‑круговая диаграмма"/>
          <p:cNvGraphicFramePr/>
          <p:nvPr/>
        </p:nvGraphicFramePr>
        <p:xfrm>
          <a:off x="2994840" y="2428200"/>
          <a:ext cx="4068000" cy="4068000"/>
        </p:xfrm>
        <a:graphic>
          <a:graphicData uri="http://schemas.openxmlformats.org/drawingml/2006/chart">
            <c:chart xmlns:c="http://schemas.openxmlformats.org/drawingml/2006/chart" xmlns:r="http://schemas.openxmlformats.org/officeDocument/2006/relationships" r:id="rId4"/>
          </a:graphicData>
        </a:graphic>
      </p:graphicFrame>
      <p:sp>
        <p:nvSpPr>
          <p:cNvPr id="213" name="Кружок"/>
          <p:cNvSpPr/>
          <p:nvPr/>
        </p:nvSpPr>
        <p:spPr>
          <a:xfrm>
            <a:off x="3523680" y="2957400"/>
            <a:ext cx="3010320" cy="301032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14" name="2019"/>
          <p:cNvSpPr/>
          <p:nvPr/>
        </p:nvSpPr>
        <p:spPr>
          <a:xfrm>
            <a:off x="4093920" y="4069080"/>
            <a:ext cx="187020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en-US" sz="4500" b="0" strike="noStrike" spc="-1">
                <a:solidFill>
                  <a:srgbClr val="31333D"/>
                </a:solidFill>
                <a:latin typeface="Montserrat ExtraBold"/>
                <a:ea typeface="Maven Pro Medium"/>
              </a:rPr>
              <a:t>Disk 1</a:t>
            </a:r>
            <a:endParaRPr lang="ru-RU" sz="4500" b="0" strike="noStrike" spc="-1">
              <a:solidFill>
                <a:srgbClr val="000000"/>
              </a:solidFill>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15" name="Кружок"/>
          <p:cNvSpPr/>
          <p:nvPr/>
        </p:nvSpPr>
        <p:spPr>
          <a:xfrm>
            <a:off x="3435480" y="1785960"/>
            <a:ext cx="10652040" cy="1065204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16"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lit esse cillum dolore eu fugiat nulla pariatur. Excepteur sint occaecat c idatat non proident, sunt in culpa qui officia deserunt mollit anim id est laborum.…"/>
          <p:cNvSpPr/>
          <p:nvPr/>
        </p:nvSpPr>
        <p:spPr>
          <a:xfrm>
            <a:off x="10299960" y="3848760"/>
            <a:ext cx="13336560" cy="54432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20000"/>
              </a:lnSpc>
              <a:spcBef>
                <a:spcPts val="2001"/>
              </a:spcBef>
              <a:tabLst>
                <a:tab pos="0" algn="l"/>
              </a:tabLst>
            </a:pPr>
            <a:endParaRPr lang="ru-RU" sz="2600" b="0" strike="noStrike" spc="-1">
              <a:solidFill>
                <a:srgbClr val="646979"/>
              </a:solidFill>
              <a:latin typeface="Montserrat"/>
              <a:ea typeface="Open Sans"/>
            </a:endParaRPr>
          </a:p>
        </p:txBody>
      </p:sp>
      <p:grpSp>
        <p:nvGrpSpPr>
          <p:cNvPr id="217" name="Группа"/>
          <p:cNvGrpSpPr/>
          <p:nvPr/>
        </p:nvGrpSpPr>
        <p:grpSpPr>
          <a:xfrm>
            <a:off x="1249560" y="4412160"/>
            <a:ext cx="9244440" cy="5149440"/>
            <a:chOff x="1249560" y="4412160"/>
            <a:chExt cx="9244440" cy="5149440"/>
          </a:xfrm>
        </p:grpSpPr>
        <p:sp>
          <p:nvSpPr>
            <p:cNvPr id="218" name="Title text slide"/>
            <p:cNvSpPr/>
            <p:nvPr/>
          </p:nvSpPr>
          <p:spPr>
            <a:xfrm>
              <a:off x="1249560" y="4412160"/>
              <a:ext cx="9244440" cy="37584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12000" b="0" strike="noStrike" spc="-1">
                  <a:solidFill>
                    <a:srgbClr val="31333D"/>
                  </a:solidFill>
                  <a:latin typeface="Montserrat ExtraBold"/>
                  <a:ea typeface="Maven Pro Medium"/>
                </a:rPr>
                <a:t>Why is</a:t>
              </a:r>
              <a:r>
                <a:rPr lang="ru-RU" sz="12000" b="0" strike="noStrike" spc="-1">
                  <a:solidFill>
                    <a:srgbClr val="31333D"/>
                  </a:solidFill>
                  <a:latin typeface="Montserrat ExtraBold"/>
                  <a:ea typeface="Maven Pro Medium"/>
                </a:rPr>
                <a:t> </a:t>
              </a:r>
              <a:r>
                <a:rPr lang="en-US" sz="12000" b="0" strike="noStrike" spc="-1">
                  <a:solidFill>
                    <a:srgbClr val="31333D"/>
                  </a:solidFill>
                  <a:latin typeface="Montserrat ExtraBold"/>
                  <a:ea typeface="Maven Pro Medium"/>
                </a:rPr>
                <a:t>it important</a:t>
              </a:r>
              <a:r>
                <a:rPr lang="ru-RU" sz="12000" b="0" strike="noStrike" spc="-1">
                  <a:solidFill>
                    <a:srgbClr val="31333D"/>
                  </a:solidFill>
                  <a:latin typeface="Montserrat ExtraBold"/>
                  <a:ea typeface="Maven Pro Medium"/>
                </a:rPr>
                <a:t>?</a:t>
              </a:r>
              <a:endParaRPr lang="ru-RU" sz="12000" b="0" strike="noStrike" spc="-1">
                <a:solidFill>
                  <a:srgbClr val="000000"/>
                </a:solidFill>
                <a:latin typeface="Arial"/>
              </a:endParaRPr>
            </a:p>
          </p:txBody>
        </p:sp>
        <p:sp>
          <p:nvSpPr>
            <p:cNvPr id="219" name="Фигура"/>
            <p:cNvSpPr/>
            <p:nvPr/>
          </p:nvSpPr>
          <p:spPr>
            <a:xfrm>
              <a:off x="2476440" y="900180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grpSp>
      <p:sp>
        <p:nvSpPr>
          <p:cNvPr id="220" name="TextBox 10"/>
          <p:cNvSpPr/>
          <p:nvPr/>
        </p:nvSpPr>
        <p:spPr>
          <a:xfrm>
            <a:off x="10798920" y="6456960"/>
            <a:ext cx="12764160" cy="2861640"/>
          </a:xfrm>
          <a:prstGeom prst="rect">
            <a:avLst/>
          </a:prstGeom>
          <a:noFill/>
          <a:ln w="12700">
            <a:noFill/>
          </a:ln>
        </p:spPr>
        <p:style>
          <a:lnRef idx="0">
            <a:scrgbClr r="0" g="0" b="0"/>
          </a:lnRef>
          <a:fillRef idx="0">
            <a:scrgbClr r="0" g="0" b="0"/>
          </a:fillRef>
          <a:effectRef idx="0">
            <a:scrgbClr r="0" g="0" b="0"/>
          </a:effectRef>
          <a:fontRef idx="minor"/>
        </p:style>
        <p:txBody>
          <a:bodyPr lIns="90000" tIns="45000" rIns="90000" bIns="45000" anchor="t">
            <a:spAutoFit/>
          </a:bodyPr>
          <a:lstStyle/>
          <a:p>
            <a:pPr defTabSz="825480">
              <a:lnSpc>
                <a:spcPct val="100000"/>
              </a:lnSpc>
              <a:tabLst>
                <a:tab pos="0" algn="l"/>
              </a:tabLst>
            </a:pPr>
            <a:r>
              <a:rPr lang="en-US" sz="2600" b="0" strike="noStrike" spc="-1">
                <a:solidFill>
                  <a:srgbClr val="2F313F"/>
                </a:solidFill>
                <a:latin typeface="Montserrat"/>
                <a:ea typeface="Helvetica Neue"/>
              </a:rPr>
              <a:t>Below are a number of examples and situations to avoid, when designing and setting up a video surveillance system.</a:t>
            </a:r>
            <a:endParaRPr lang="ru-RU" sz="2600" b="0" strike="noStrike" spc="-1">
              <a:solidFill>
                <a:srgbClr val="000000"/>
              </a:solidFill>
              <a:latin typeface="Arial"/>
            </a:endParaRPr>
          </a:p>
          <a:p>
            <a:pPr defTabSz="825480">
              <a:lnSpc>
                <a:spcPct val="100000"/>
              </a:lnSpc>
              <a:tabLst>
                <a:tab pos="0" algn="l"/>
              </a:tabLst>
            </a:pPr>
            <a:endParaRPr lang="ru-RU" sz="2600" b="0" strike="noStrike" spc="-1">
              <a:solidFill>
                <a:srgbClr val="000000"/>
              </a:solidFill>
              <a:latin typeface="Arial"/>
            </a:endParaRPr>
          </a:p>
          <a:p>
            <a:pPr defTabSz="825480">
              <a:lnSpc>
                <a:spcPct val="100000"/>
              </a:lnSpc>
              <a:tabLst>
                <a:tab pos="0" algn="l"/>
              </a:tabLst>
            </a:pPr>
            <a:endParaRPr lang="ru-RU" sz="2600" b="0" strike="noStrike" spc="-1">
              <a:solidFill>
                <a:srgbClr val="000000"/>
              </a:solidFill>
              <a:latin typeface="Arial"/>
            </a:endParaRPr>
          </a:p>
          <a:p>
            <a:pPr defTabSz="825480">
              <a:lnSpc>
                <a:spcPct val="100000"/>
              </a:lnSpc>
              <a:tabLst>
                <a:tab pos="0" algn="l"/>
              </a:tabLst>
            </a:pPr>
            <a:r>
              <a:rPr lang="en-US" sz="2600" b="0" strike="noStrike" spc="-1">
                <a:solidFill>
                  <a:srgbClr val="2F313F"/>
                </a:solidFill>
                <a:latin typeface="Montserrat"/>
                <a:ea typeface="Helvetica Neue"/>
              </a:rPr>
              <a:t>When there are 2 HDDs in the system, but one disk is 2TB and the second disk is 4TB, TRASSIR software starts thinning-out, </a:t>
            </a:r>
            <a:r>
              <a:rPr lang="en-US" sz="2600" b="1" strike="noStrike" spc="-1">
                <a:solidFill>
                  <a:srgbClr val="2F313F"/>
                </a:solidFill>
                <a:latin typeface="Montserrat"/>
                <a:ea typeface="Helvetica Neue"/>
              </a:rPr>
              <a:t>thus increasing the load </a:t>
            </a:r>
            <a:r>
              <a:rPr lang="en-US" sz="2600" b="0" strike="noStrike" spc="-1">
                <a:solidFill>
                  <a:srgbClr val="2F313F"/>
                </a:solidFill>
                <a:latin typeface="Montserrat"/>
                <a:ea typeface="Helvetica Neue"/>
              </a:rPr>
              <a:t>(read/write) on HDD of a larger volume.</a:t>
            </a:r>
            <a:endParaRPr lang="ru-RU" sz="2600" b="0" strike="noStrike" spc="-1">
              <a:solidFill>
                <a:srgbClr val="000000"/>
              </a:solidFill>
              <a:latin typeface="Arial"/>
            </a:endParaRPr>
          </a:p>
        </p:txBody>
      </p:sp>
      <p:sp>
        <p:nvSpPr>
          <p:cNvPr id="221" name="TextBox 3"/>
          <p:cNvSpPr/>
          <p:nvPr/>
        </p:nvSpPr>
        <p:spPr>
          <a:xfrm>
            <a:off x="10798920" y="2035440"/>
            <a:ext cx="12837600" cy="1563840"/>
          </a:xfrm>
          <a:prstGeom prst="rect">
            <a:avLst/>
          </a:prstGeom>
          <a:noFill/>
          <a:ln w="12700">
            <a:noFill/>
          </a:ln>
        </p:spPr>
        <p:style>
          <a:lnRef idx="0">
            <a:scrgbClr r="0" g="0" b="0"/>
          </a:lnRef>
          <a:fillRef idx="0">
            <a:scrgbClr r="0" g="0" b="0"/>
          </a:fillRef>
          <a:effectRef idx="0">
            <a:scrgbClr r="0" g="0" b="0"/>
          </a:effectRef>
          <a:fontRef idx="minor"/>
        </p:style>
        <p:txBody>
          <a:bodyPr horzOverflow="overflow" lIns="50760" tIns="50760" rIns="50760" bIns="50760" numCol="1" spcCol="38160" anchor="ctr">
            <a:spAutoFit/>
          </a:bodyPr>
          <a:lstStyle/>
          <a:p>
            <a:pPr defTabSz="825480">
              <a:lnSpc>
                <a:spcPct val="100000"/>
              </a:lnSpc>
              <a:tabLst>
                <a:tab pos="0" algn="l"/>
              </a:tabLst>
            </a:pPr>
            <a:r>
              <a:rPr lang="en-US" sz="2400" b="0" strike="noStrike" spc="-1">
                <a:solidFill>
                  <a:srgbClr val="333333"/>
                </a:solidFill>
                <a:latin typeface="Montserrat"/>
                <a:ea typeface="Helvetica Neue"/>
              </a:rPr>
              <a:t>When designing a server, it is worth considering the capacity of the HDDs used. </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Let's consider a situation when 2 HDDs of 2 TB each are allocated for the archive recording. </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Archive blocks will be distributed evenly in such system:</a:t>
            </a:r>
            <a:endParaRPr lang="ru-RU" sz="2400" b="0" strike="noStrike" spc="-1">
              <a:solidFill>
                <a:srgbClr val="000000"/>
              </a:solidFill>
              <a:latin typeface="Arial"/>
            </a:endParaRPr>
          </a:p>
        </p:txBody>
      </p:sp>
      <p:pic>
        <p:nvPicPr>
          <p:cNvPr id="222" name="Picture 221"/>
          <p:cNvPicPr/>
          <p:nvPr/>
        </p:nvPicPr>
        <p:blipFill>
          <a:blip r:embed="rId2"/>
          <a:stretch/>
        </p:blipFill>
        <p:spPr>
          <a:xfrm>
            <a:off x="14580000" y="4320000"/>
            <a:ext cx="3419640" cy="1619640"/>
          </a:xfrm>
          <a:prstGeom prst="rect">
            <a:avLst/>
          </a:prstGeom>
          <a:ln w="0">
            <a:noFill/>
          </a:ln>
        </p:spPr>
      </p:pic>
      <p:pic>
        <p:nvPicPr>
          <p:cNvPr id="223" name="Picture 222"/>
          <p:cNvPicPr/>
          <p:nvPr/>
        </p:nvPicPr>
        <p:blipFill>
          <a:blip r:embed="rId3"/>
          <a:stretch/>
        </p:blipFill>
        <p:spPr>
          <a:xfrm>
            <a:off x="14580000" y="10260000"/>
            <a:ext cx="3599640" cy="3059640"/>
          </a:xfrm>
          <a:prstGeom prst="rect">
            <a:avLst/>
          </a:prstGeom>
          <a:ln w="0">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24" name="Кружок"/>
          <p:cNvSpPr/>
          <p:nvPr/>
        </p:nvSpPr>
        <p:spPr>
          <a:xfrm>
            <a:off x="3435480" y="1785960"/>
            <a:ext cx="10652040" cy="1065204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25" name="Фигура"/>
          <p:cNvSpPr/>
          <p:nvPr/>
        </p:nvSpPr>
        <p:spPr>
          <a:xfrm>
            <a:off x="2476440" y="900180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26" name="TextBox 1"/>
          <p:cNvSpPr/>
          <p:nvPr/>
        </p:nvSpPr>
        <p:spPr>
          <a:xfrm>
            <a:off x="10901160" y="4197600"/>
            <a:ext cx="13071240" cy="4855680"/>
          </a:xfrm>
          <a:prstGeom prst="rect">
            <a:avLst/>
          </a:prstGeom>
          <a:noFill/>
          <a:ln w="12700">
            <a:noFill/>
          </a:ln>
        </p:spPr>
        <p:style>
          <a:lnRef idx="0">
            <a:scrgbClr r="0" g="0" b="0"/>
          </a:lnRef>
          <a:fillRef idx="0">
            <a:scrgbClr r="0" g="0" b="0"/>
          </a:fillRef>
          <a:effectRef idx="0">
            <a:scrgbClr r="0" g="0" b="0"/>
          </a:effectRef>
          <a:fontRef idx="minor"/>
        </p:style>
        <p:txBody>
          <a:bodyPr horzOverflow="overflow" lIns="50760" tIns="50760" rIns="50760" bIns="50760" numCol="1" spcCol="38160" anchor="ctr">
            <a:spAutoFit/>
          </a:bodyPr>
          <a:lstStyle/>
          <a:p>
            <a:pPr defTabSz="825480">
              <a:lnSpc>
                <a:spcPct val="100000"/>
              </a:lnSpc>
              <a:tabLst>
                <a:tab pos="0" algn="l"/>
              </a:tabLst>
            </a:pPr>
            <a:r>
              <a:rPr lang="en-US" sz="2400" b="0" strike="noStrike" spc="-1">
                <a:solidFill>
                  <a:srgbClr val="333333"/>
                </a:solidFill>
                <a:latin typeface="Montserrat"/>
                <a:ea typeface="Helvetica Neue"/>
              </a:rPr>
              <a:t>When using multiple 2TB HDDs in the system. (e.g. 2 HDDs) and a 10TB NAS (network attached storage), </a:t>
            </a:r>
            <a:r>
              <a:rPr lang="en-US" sz="2400" b="1" strike="noStrike" spc="-1">
                <a:solidFill>
                  <a:srgbClr val="333333"/>
                </a:solidFill>
                <a:latin typeface="Montserrat"/>
                <a:ea typeface="Helvetica Neue"/>
              </a:rPr>
              <a:t>this configuration is not recommended. </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With such a big difference in volume between HDD and NAS, there will always be free space on NAS. </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This is caused by the fact that TRASSIR software tries to </a:t>
            </a:r>
            <a:r>
              <a:rPr lang="en-US" sz="2400" b="1" strike="noStrike" spc="-1">
                <a:solidFill>
                  <a:srgbClr val="333333"/>
                </a:solidFill>
                <a:latin typeface="Montserrat"/>
                <a:ea typeface="Helvetica Neue"/>
              </a:rPr>
              <a:t>align the archive across all disks.</a:t>
            </a:r>
            <a:endParaRPr lang="ru-RU" sz="2400" b="0" strike="noStrike" spc="-1">
              <a:solidFill>
                <a:srgbClr val="000000"/>
              </a:solidFill>
              <a:latin typeface="Arial"/>
            </a:endParaRPr>
          </a:p>
          <a:p>
            <a:pPr defTabSz="825480">
              <a:lnSpc>
                <a:spcPct val="100000"/>
              </a:lnSpc>
              <a:tabLst>
                <a:tab pos="0" algn="l"/>
              </a:tabLst>
            </a:pP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Accordingly, this configuration is not feasible.</a:t>
            </a:r>
            <a:endParaRPr lang="ru-RU" sz="2400" b="0" strike="noStrike" spc="-1">
              <a:solidFill>
                <a:srgbClr val="000000"/>
              </a:solidFill>
              <a:latin typeface="Arial"/>
            </a:endParaRPr>
          </a:p>
          <a:p>
            <a:pPr defTabSz="825480">
              <a:lnSpc>
                <a:spcPct val="100000"/>
              </a:lnSpc>
              <a:tabLst>
                <a:tab pos="0" algn="l"/>
              </a:tabLst>
            </a:pPr>
            <a:br>
              <a:rPr sz="2400"/>
            </a:br>
            <a:r>
              <a:rPr lang="en-US" sz="2400" b="0" strike="noStrike" spc="-1">
                <a:solidFill>
                  <a:srgbClr val="333333"/>
                </a:solidFill>
                <a:latin typeface="Montserrat"/>
                <a:ea typeface="Helvetica Neue"/>
              </a:rPr>
              <a:t>To ensure normal operation of the archive using a NAS of large volume, it will be necessary to create logical partitions on it with the volume approximately equal to the volume of HDDs used in the system, or using a RAID controller to combine all local HDDs on the server into a partition of the same volume as on the NAS.</a:t>
            </a:r>
            <a:endParaRPr lang="ru-RU" sz="2400" b="0" strike="noStrike" spc="-1">
              <a:solidFill>
                <a:srgbClr val="000000"/>
              </a:solidFill>
              <a:latin typeface="Arial"/>
            </a:endParaRPr>
          </a:p>
        </p:txBody>
      </p:sp>
      <p:grpSp>
        <p:nvGrpSpPr>
          <p:cNvPr id="227" name="Группа"/>
          <p:cNvGrpSpPr/>
          <p:nvPr/>
        </p:nvGrpSpPr>
        <p:grpSpPr>
          <a:xfrm>
            <a:off x="697320" y="4412160"/>
            <a:ext cx="9244440" cy="5149440"/>
            <a:chOff x="697320" y="4412160"/>
            <a:chExt cx="9244440" cy="5149440"/>
          </a:xfrm>
        </p:grpSpPr>
        <p:sp>
          <p:nvSpPr>
            <p:cNvPr id="228" name="Title text slide"/>
            <p:cNvSpPr/>
            <p:nvPr/>
          </p:nvSpPr>
          <p:spPr>
            <a:xfrm>
              <a:off x="697320" y="4412160"/>
              <a:ext cx="9244440" cy="37584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12000" b="0" strike="noStrike" spc="-1">
                  <a:solidFill>
                    <a:srgbClr val="31333D"/>
                  </a:solidFill>
                  <a:latin typeface="Montserrat ExtraBold"/>
                  <a:ea typeface="Maven Pro Medium"/>
                </a:rPr>
                <a:t>Why is it important</a:t>
              </a:r>
              <a:r>
                <a:rPr lang="ru-RU" sz="12000" b="0" strike="noStrike" spc="-1">
                  <a:solidFill>
                    <a:srgbClr val="31333D"/>
                  </a:solidFill>
                  <a:latin typeface="Montserrat ExtraBold"/>
                  <a:ea typeface="Maven Pro Medium"/>
                </a:rPr>
                <a:t>?</a:t>
              </a:r>
              <a:endParaRPr lang="ru-RU" sz="12000" b="0" strike="noStrike" spc="-1">
                <a:solidFill>
                  <a:srgbClr val="000000"/>
                </a:solidFill>
                <a:latin typeface="Arial"/>
              </a:endParaRPr>
            </a:p>
          </p:txBody>
        </p:sp>
        <p:sp>
          <p:nvSpPr>
            <p:cNvPr id="229" name="Фигура"/>
            <p:cNvSpPr/>
            <p:nvPr/>
          </p:nvSpPr>
          <p:spPr>
            <a:xfrm>
              <a:off x="2476440" y="900180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grpSp>
      <p:pic>
        <p:nvPicPr>
          <p:cNvPr id="230" name="Picture 229"/>
          <p:cNvPicPr/>
          <p:nvPr/>
        </p:nvPicPr>
        <p:blipFill>
          <a:blip r:embed="rId2"/>
          <a:stretch/>
        </p:blipFill>
        <p:spPr>
          <a:xfrm>
            <a:off x="13860000" y="9540000"/>
            <a:ext cx="4319640" cy="3827520"/>
          </a:xfrm>
          <a:prstGeom prst="rect">
            <a:avLst/>
          </a:prstGeom>
          <a:ln w="0">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sp>
        <p:nvSpPr>
          <p:cNvPr id="231" name="Кружок"/>
          <p:cNvSpPr/>
          <p:nvPr/>
        </p:nvSpPr>
        <p:spPr>
          <a:xfrm>
            <a:off x="3351600" y="-1511640"/>
            <a:ext cx="17477280" cy="1747728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grpSp>
        <p:nvGrpSpPr>
          <p:cNvPr id="232" name="Группа"/>
          <p:cNvGrpSpPr/>
          <p:nvPr/>
        </p:nvGrpSpPr>
        <p:grpSpPr>
          <a:xfrm>
            <a:off x="7318080" y="2456280"/>
            <a:ext cx="9543960" cy="9541440"/>
            <a:chOff x="7318080" y="2456280"/>
            <a:chExt cx="9543960" cy="9541440"/>
          </a:xfrm>
        </p:grpSpPr>
        <p:sp>
          <p:nvSpPr>
            <p:cNvPr id="233" name="Фигура"/>
            <p:cNvSpPr/>
            <p:nvPr/>
          </p:nvSpPr>
          <p:spPr>
            <a:xfrm>
              <a:off x="7712640" y="8868240"/>
              <a:ext cx="8744400" cy="3129480"/>
            </a:xfrm>
            <a:custGeom>
              <a:avLst/>
              <a:gdLst>
                <a:gd name="textAreaLeft" fmla="*/ 0 w 8744400"/>
                <a:gd name="textAreaRight" fmla="*/ 8745120 w 8744400"/>
                <a:gd name="textAreaTop" fmla="*/ 0 h 3129480"/>
                <a:gd name="textAreaBottom" fmla="*/ 3130200 h 3129480"/>
              </a:gdLst>
              <a:ahLst/>
              <a:cxnLst/>
              <a:rect l="textAreaLeft" t="textAreaTop" r="textAreaRight" b="textAreaBottom"/>
              <a:pathLst>
                <a:path w="21600" h="21507">
                  <a:moveTo>
                    <a:pt x="1615" y="0"/>
                  </a:moveTo>
                  <a:lnTo>
                    <a:pt x="0" y="1886"/>
                  </a:lnTo>
                  <a:cubicBezTo>
                    <a:pt x="1863" y="13728"/>
                    <a:pt x="6055" y="21414"/>
                    <a:pt x="10701" y="21506"/>
                  </a:cubicBezTo>
                  <a:cubicBezTo>
                    <a:pt x="15427" y="21600"/>
                    <a:pt x="19716" y="13838"/>
                    <a:pt x="21600" y="1783"/>
                  </a:cubicBezTo>
                  <a:lnTo>
                    <a:pt x="20007" y="8"/>
                  </a:lnTo>
                  <a:cubicBezTo>
                    <a:pt x="18422" y="9989"/>
                    <a:pt x="14893" y="16490"/>
                    <a:pt x="10970" y="16652"/>
                  </a:cubicBezTo>
                  <a:cubicBezTo>
                    <a:pt x="6934" y="16819"/>
                    <a:pt x="3252" y="10265"/>
                    <a:pt x="1615" y="0"/>
                  </a:cubicBezTo>
                  <a:close/>
                </a:path>
              </a:pathLst>
            </a:custGeom>
            <a:solidFill>
              <a:srgbClr val="EEF4FE"/>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34" name="Фигура"/>
            <p:cNvSpPr/>
            <p:nvPr/>
          </p:nvSpPr>
          <p:spPr>
            <a:xfrm>
              <a:off x="7318080" y="2456280"/>
              <a:ext cx="9543960" cy="6532560"/>
            </a:xfrm>
            <a:custGeom>
              <a:avLst/>
              <a:gdLst>
                <a:gd name="textAreaLeft" fmla="*/ 0 w 9543960"/>
                <a:gd name="textAreaRight" fmla="*/ 9544680 w 9543960"/>
                <a:gd name="textAreaTop" fmla="*/ 0 h 6532560"/>
                <a:gd name="textAreaBottom" fmla="*/ 6533280 h 6532560"/>
              </a:gdLst>
              <a:ahLst/>
              <a:cxnLst/>
              <a:rect l="textAreaLeft" t="textAreaTop" r="textAreaRight" b="textAreaBottom"/>
              <a:pathLst>
                <a:path w="21585" h="21598">
                  <a:moveTo>
                    <a:pt x="10820" y="0"/>
                  </a:moveTo>
                  <a:cubicBezTo>
                    <a:pt x="9445" y="-2"/>
                    <a:pt x="8082" y="377"/>
                    <a:pt x="6804" y="1119"/>
                  </a:cubicBezTo>
                  <a:lnTo>
                    <a:pt x="7449" y="3251"/>
                  </a:lnTo>
                  <a:cubicBezTo>
                    <a:pt x="7565" y="3182"/>
                    <a:pt x="7682" y="3119"/>
                    <a:pt x="7800" y="3059"/>
                  </a:cubicBezTo>
                  <a:cubicBezTo>
                    <a:pt x="7928" y="2995"/>
                    <a:pt x="8058" y="2937"/>
                    <a:pt x="8188" y="2885"/>
                  </a:cubicBezTo>
                  <a:cubicBezTo>
                    <a:pt x="7534" y="5606"/>
                    <a:pt x="8944" y="8444"/>
                    <a:pt x="10917" y="8373"/>
                  </a:cubicBezTo>
                  <a:cubicBezTo>
                    <a:pt x="12816" y="8305"/>
                    <a:pt x="14117" y="5547"/>
                    <a:pt x="13485" y="2927"/>
                  </a:cubicBezTo>
                  <a:cubicBezTo>
                    <a:pt x="13603" y="2981"/>
                    <a:pt x="13721" y="3038"/>
                    <a:pt x="13837" y="3098"/>
                  </a:cubicBezTo>
                  <a:cubicBezTo>
                    <a:pt x="13941" y="3150"/>
                    <a:pt x="14043" y="3205"/>
                    <a:pt x="14146" y="3262"/>
                  </a:cubicBezTo>
                  <a:lnTo>
                    <a:pt x="14745" y="1080"/>
                  </a:lnTo>
                  <a:cubicBezTo>
                    <a:pt x="13494" y="368"/>
                    <a:pt x="12163" y="2"/>
                    <a:pt x="10820" y="0"/>
                  </a:cubicBezTo>
                  <a:close/>
                  <a:moveTo>
                    <a:pt x="10836" y="908"/>
                  </a:moveTo>
                  <a:cubicBezTo>
                    <a:pt x="11423" y="908"/>
                    <a:pt x="12010" y="1237"/>
                    <a:pt x="12458" y="1892"/>
                  </a:cubicBezTo>
                  <a:cubicBezTo>
                    <a:pt x="13354" y="3202"/>
                    <a:pt x="13354" y="5325"/>
                    <a:pt x="12458" y="6635"/>
                  </a:cubicBezTo>
                  <a:cubicBezTo>
                    <a:pt x="11561" y="7945"/>
                    <a:pt x="10109" y="7945"/>
                    <a:pt x="9213" y="6635"/>
                  </a:cubicBezTo>
                  <a:cubicBezTo>
                    <a:pt x="8317" y="5325"/>
                    <a:pt x="8317" y="3202"/>
                    <a:pt x="9213" y="1892"/>
                  </a:cubicBezTo>
                  <a:cubicBezTo>
                    <a:pt x="9661" y="1237"/>
                    <a:pt x="10249" y="908"/>
                    <a:pt x="10836" y="908"/>
                  </a:cubicBezTo>
                  <a:close/>
                  <a:moveTo>
                    <a:pt x="15096" y="1303"/>
                  </a:moveTo>
                  <a:lnTo>
                    <a:pt x="14502" y="3483"/>
                  </a:lnTo>
                  <a:cubicBezTo>
                    <a:pt x="14628" y="3565"/>
                    <a:pt x="14752" y="3650"/>
                    <a:pt x="14876" y="3739"/>
                  </a:cubicBezTo>
                  <a:cubicBezTo>
                    <a:pt x="14984" y="3817"/>
                    <a:pt x="15091" y="3899"/>
                    <a:pt x="15197" y="3983"/>
                  </a:cubicBezTo>
                  <a:cubicBezTo>
                    <a:pt x="14364" y="4558"/>
                    <a:pt x="13830" y="5627"/>
                    <a:pt x="13650" y="6812"/>
                  </a:cubicBezTo>
                  <a:cubicBezTo>
                    <a:pt x="13469" y="8006"/>
                    <a:pt x="13648" y="9319"/>
                    <a:pt x="14251" y="10350"/>
                  </a:cubicBezTo>
                  <a:cubicBezTo>
                    <a:pt x="15566" y="12598"/>
                    <a:pt x="18024" y="12157"/>
                    <a:pt x="18928" y="9511"/>
                  </a:cubicBezTo>
                  <a:lnTo>
                    <a:pt x="19227" y="10421"/>
                  </a:lnTo>
                  <a:lnTo>
                    <a:pt x="20700" y="9512"/>
                  </a:lnTo>
                  <a:cubicBezTo>
                    <a:pt x="20184" y="7777"/>
                    <a:pt x="19460" y="6191"/>
                    <a:pt x="18562" y="4829"/>
                  </a:cubicBezTo>
                  <a:cubicBezTo>
                    <a:pt x="17576" y="3334"/>
                    <a:pt x="16398" y="2136"/>
                    <a:pt x="15096" y="1303"/>
                  </a:cubicBezTo>
                  <a:close/>
                  <a:moveTo>
                    <a:pt x="6451" y="1317"/>
                  </a:moveTo>
                  <a:cubicBezTo>
                    <a:pt x="5145" y="2159"/>
                    <a:pt x="3965" y="3370"/>
                    <a:pt x="2980" y="4881"/>
                  </a:cubicBezTo>
                  <a:cubicBezTo>
                    <a:pt x="2095" y="6238"/>
                    <a:pt x="1383" y="7814"/>
                    <a:pt x="875" y="9536"/>
                  </a:cubicBezTo>
                  <a:lnTo>
                    <a:pt x="2347" y="10415"/>
                  </a:lnTo>
                  <a:cubicBezTo>
                    <a:pt x="2407" y="10224"/>
                    <a:pt x="2469" y="10033"/>
                    <a:pt x="2533" y="9845"/>
                  </a:cubicBezTo>
                  <a:cubicBezTo>
                    <a:pt x="2595" y="9661"/>
                    <a:pt x="2660" y="9479"/>
                    <a:pt x="2727" y="9298"/>
                  </a:cubicBezTo>
                  <a:cubicBezTo>
                    <a:pt x="3124" y="10655"/>
                    <a:pt x="3934" y="11492"/>
                    <a:pt x="4818" y="11719"/>
                  </a:cubicBezTo>
                  <a:cubicBezTo>
                    <a:pt x="5730" y="11952"/>
                    <a:pt x="6715" y="11535"/>
                    <a:pt x="7407" y="10396"/>
                  </a:cubicBezTo>
                  <a:cubicBezTo>
                    <a:pt x="8040" y="9356"/>
                    <a:pt x="8230" y="8016"/>
                    <a:pt x="8048" y="6796"/>
                  </a:cubicBezTo>
                  <a:cubicBezTo>
                    <a:pt x="7867" y="5580"/>
                    <a:pt x="7316" y="4481"/>
                    <a:pt x="6453" y="3906"/>
                  </a:cubicBezTo>
                  <a:lnTo>
                    <a:pt x="7084" y="3470"/>
                  </a:lnTo>
                  <a:lnTo>
                    <a:pt x="6451" y="1317"/>
                  </a:lnTo>
                  <a:close/>
                  <a:moveTo>
                    <a:pt x="5304" y="4320"/>
                  </a:moveTo>
                  <a:cubicBezTo>
                    <a:pt x="5892" y="4320"/>
                    <a:pt x="6479" y="4648"/>
                    <a:pt x="6927" y="5303"/>
                  </a:cubicBezTo>
                  <a:cubicBezTo>
                    <a:pt x="7823" y="6613"/>
                    <a:pt x="7823" y="8737"/>
                    <a:pt x="6927" y="10047"/>
                  </a:cubicBezTo>
                  <a:cubicBezTo>
                    <a:pt x="6031" y="11357"/>
                    <a:pt x="4578" y="11357"/>
                    <a:pt x="3682" y="10047"/>
                  </a:cubicBezTo>
                  <a:cubicBezTo>
                    <a:pt x="2785" y="8737"/>
                    <a:pt x="2785" y="6613"/>
                    <a:pt x="3682" y="5303"/>
                  </a:cubicBezTo>
                  <a:cubicBezTo>
                    <a:pt x="4130" y="4648"/>
                    <a:pt x="4717" y="4320"/>
                    <a:pt x="5304" y="4320"/>
                  </a:cubicBezTo>
                  <a:close/>
                  <a:moveTo>
                    <a:pt x="16401" y="4336"/>
                  </a:moveTo>
                  <a:cubicBezTo>
                    <a:pt x="16988" y="4336"/>
                    <a:pt x="17575" y="4662"/>
                    <a:pt x="18023" y="5317"/>
                  </a:cubicBezTo>
                  <a:cubicBezTo>
                    <a:pt x="18919" y="6628"/>
                    <a:pt x="18919" y="8753"/>
                    <a:pt x="18023" y="10063"/>
                  </a:cubicBezTo>
                  <a:cubicBezTo>
                    <a:pt x="17127" y="11373"/>
                    <a:pt x="15674" y="11373"/>
                    <a:pt x="14778" y="10063"/>
                  </a:cubicBezTo>
                  <a:cubicBezTo>
                    <a:pt x="13882" y="8753"/>
                    <a:pt x="13882" y="6628"/>
                    <a:pt x="14778" y="5317"/>
                  </a:cubicBezTo>
                  <a:cubicBezTo>
                    <a:pt x="15226" y="4662"/>
                    <a:pt x="15813" y="4336"/>
                    <a:pt x="16401" y="4336"/>
                  </a:cubicBezTo>
                  <a:close/>
                  <a:moveTo>
                    <a:pt x="20848" y="10026"/>
                  </a:moveTo>
                  <a:lnTo>
                    <a:pt x="19368" y="10926"/>
                  </a:lnTo>
                  <a:lnTo>
                    <a:pt x="19604" y="11934"/>
                  </a:lnTo>
                  <a:cubicBezTo>
                    <a:pt x="17787" y="10994"/>
                    <a:pt x="15878" y="12949"/>
                    <a:pt x="15862" y="15766"/>
                  </a:cubicBezTo>
                  <a:cubicBezTo>
                    <a:pt x="15854" y="17178"/>
                    <a:pt x="16323" y="18385"/>
                    <a:pt x="17022" y="19130"/>
                  </a:cubicBezTo>
                  <a:cubicBezTo>
                    <a:pt x="17720" y="19875"/>
                    <a:pt x="18648" y="20159"/>
                    <a:pt x="19566" y="19724"/>
                  </a:cubicBezTo>
                  <a:cubicBezTo>
                    <a:pt x="19535" y="19885"/>
                    <a:pt x="19501" y="20044"/>
                    <a:pt x="19465" y="20202"/>
                  </a:cubicBezTo>
                  <a:cubicBezTo>
                    <a:pt x="19429" y="20357"/>
                    <a:pt x="19390" y="20511"/>
                    <a:pt x="19348" y="20663"/>
                  </a:cubicBezTo>
                  <a:lnTo>
                    <a:pt x="20842" y="21548"/>
                  </a:lnTo>
                  <a:cubicBezTo>
                    <a:pt x="21335" y="19703"/>
                    <a:pt x="21587" y="17739"/>
                    <a:pt x="21586" y="15758"/>
                  </a:cubicBezTo>
                  <a:cubicBezTo>
                    <a:pt x="21584" y="13797"/>
                    <a:pt x="21334" y="11854"/>
                    <a:pt x="20848" y="10026"/>
                  </a:cubicBezTo>
                  <a:close/>
                  <a:moveTo>
                    <a:pt x="722" y="10064"/>
                  </a:moveTo>
                  <a:cubicBezTo>
                    <a:pt x="258" y="11837"/>
                    <a:pt x="14" y="13718"/>
                    <a:pt x="1" y="15617"/>
                  </a:cubicBezTo>
                  <a:cubicBezTo>
                    <a:pt x="-13" y="17662"/>
                    <a:pt x="242" y="19693"/>
                    <a:pt x="752" y="21598"/>
                  </a:cubicBezTo>
                  <a:lnTo>
                    <a:pt x="2232" y="20687"/>
                  </a:lnTo>
                  <a:cubicBezTo>
                    <a:pt x="2187" y="20528"/>
                    <a:pt x="2146" y="20365"/>
                    <a:pt x="2107" y="20202"/>
                  </a:cubicBezTo>
                  <a:cubicBezTo>
                    <a:pt x="2068" y="20035"/>
                    <a:pt x="2032" y="19867"/>
                    <a:pt x="2000" y="19697"/>
                  </a:cubicBezTo>
                  <a:cubicBezTo>
                    <a:pt x="3885" y="20642"/>
                    <a:pt x="5828" y="18507"/>
                    <a:pt x="5732" y="15597"/>
                  </a:cubicBezTo>
                  <a:cubicBezTo>
                    <a:pt x="5686" y="14224"/>
                    <a:pt x="5194" y="13081"/>
                    <a:pt x="4492" y="12394"/>
                  </a:cubicBezTo>
                  <a:cubicBezTo>
                    <a:pt x="3786" y="11702"/>
                    <a:pt x="2866" y="11472"/>
                    <a:pt x="1975" y="11938"/>
                  </a:cubicBezTo>
                  <a:cubicBezTo>
                    <a:pt x="2008" y="11775"/>
                    <a:pt x="2045" y="11613"/>
                    <a:pt x="2083" y="11452"/>
                  </a:cubicBezTo>
                  <a:cubicBezTo>
                    <a:pt x="2125" y="11279"/>
                    <a:pt x="2169" y="11108"/>
                    <a:pt x="2216" y="10938"/>
                  </a:cubicBezTo>
                  <a:lnTo>
                    <a:pt x="722" y="10064"/>
                  </a:lnTo>
                  <a:close/>
                  <a:moveTo>
                    <a:pt x="2924" y="12455"/>
                  </a:moveTo>
                  <a:cubicBezTo>
                    <a:pt x="3511" y="12455"/>
                    <a:pt x="4099" y="12782"/>
                    <a:pt x="4547" y="13437"/>
                  </a:cubicBezTo>
                  <a:cubicBezTo>
                    <a:pt x="5443" y="14747"/>
                    <a:pt x="5443" y="16871"/>
                    <a:pt x="4547" y="18182"/>
                  </a:cubicBezTo>
                  <a:cubicBezTo>
                    <a:pt x="3651" y="19492"/>
                    <a:pt x="2198" y="19492"/>
                    <a:pt x="1301" y="18182"/>
                  </a:cubicBezTo>
                  <a:cubicBezTo>
                    <a:pt x="405" y="16871"/>
                    <a:pt x="405" y="14747"/>
                    <a:pt x="1301" y="13437"/>
                  </a:cubicBezTo>
                  <a:cubicBezTo>
                    <a:pt x="1750" y="12782"/>
                    <a:pt x="2337" y="12455"/>
                    <a:pt x="2924" y="12455"/>
                  </a:cubicBezTo>
                  <a:close/>
                  <a:moveTo>
                    <a:pt x="18675" y="12455"/>
                  </a:moveTo>
                  <a:cubicBezTo>
                    <a:pt x="19262" y="12455"/>
                    <a:pt x="19850" y="12782"/>
                    <a:pt x="20298" y="13437"/>
                  </a:cubicBezTo>
                  <a:cubicBezTo>
                    <a:pt x="21195" y="14747"/>
                    <a:pt x="21195" y="16871"/>
                    <a:pt x="20298" y="18182"/>
                  </a:cubicBezTo>
                  <a:cubicBezTo>
                    <a:pt x="19402" y="19492"/>
                    <a:pt x="17949" y="19492"/>
                    <a:pt x="17053" y="18182"/>
                  </a:cubicBezTo>
                  <a:cubicBezTo>
                    <a:pt x="16157" y="16871"/>
                    <a:pt x="16157" y="14747"/>
                    <a:pt x="17053" y="13437"/>
                  </a:cubicBezTo>
                  <a:cubicBezTo>
                    <a:pt x="17501" y="12782"/>
                    <a:pt x="18088" y="12455"/>
                    <a:pt x="18675" y="12455"/>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35" name="A"/>
            <p:cNvSpPr/>
            <p:nvPr/>
          </p:nvSpPr>
          <p:spPr>
            <a:xfrm>
              <a:off x="8218800" y="6756840"/>
              <a:ext cx="86508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ru-RU" sz="4500" b="0" strike="noStrike" spc="-1">
                  <a:solidFill>
                    <a:srgbClr val="31333D"/>
                  </a:solidFill>
                  <a:latin typeface="Montserrat ExtraBold"/>
                  <a:ea typeface="Maven Pro Medium"/>
                </a:rPr>
                <a:t>A</a:t>
              </a:r>
              <a:endParaRPr lang="ru-RU" sz="4500" b="0" strike="noStrike" spc="-1">
                <a:solidFill>
                  <a:srgbClr val="000000"/>
                </a:solidFill>
                <a:latin typeface="Arial"/>
              </a:endParaRPr>
            </a:p>
          </p:txBody>
        </p:sp>
        <p:sp>
          <p:nvSpPr>
            <p:cNvPr id="236" name="E"/>
            <p:cNvSpPr/>
            <p:nvPr/>
          </p:nvSpPr>
          <p:spPr>
            <a:xfrm>
              <a:off x="15203520" y="6756840"/>
              <a:ext cx="86508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ru-RU" sz="4500" b="0" strike="noStrike" spc="-1">
                  <a:solidFill>
                    <a:srgbClr val="31333D"/>
                  </a:solidFill>
                  <a:latin typeface="Montserrat ExtraBold"/>
                  <a:ea typeface="Maven Pro Medium"/>
                </a:rPr>
                <a:t>E</a:t>
              </a:r>
              <a:endParaRPr lang="ru-RU" sz="4500" b="0" strike="noStrike" spc="-1">
                <a:solidFill>
                  <a:srgbClr val="000000"/>
                </a:solidFill>
                <a:latin typeface="Arial"/>
              </a:endParaRPr>
            </a:p>
          </p:txBody>
        </p:sp>
        <p:sp>
          <p:nvSpPr>
            <p:cNvPr id="237" name="B"/>
            <p:cNvSpPr/>
            <p:nvPr/>
          </p:nvSpPr>
          <p:spPr>
            <a:xfrm>
              <a:off x="9259920" y="4318560"/>
              <a:ext cx="86508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ru-RU" sz="4500" b="0" strike="noStrike" spc="-1">
                  <a:solidFill>
                    <a:srgbClr val="31333D"/>
                  </a:solidFill>
                  <a:latin typeface="Montserrat ExtraBold"/>
                  <a:ea typeface="Maven Pro Medium"/>
                </a:rPr>
                <a:t>B</a:t>
              </a:r>
              <a:endParaRPr lang="ru-RU" sz="4500" b="0" strike="noStrike" spc="-1">
                <a:solidFill>
                  <a:srgbClr val="000000"/>
                </a:solidFill>
                <a:latin typeface="Arial"/>
              </a:endParaRPr>
            </a:p>
          </p:txBody>
        </p:sp>
        <p:sp>
          <p:nvSpPr>
            <p:cNvPr id="238" name="C"/>
            <p:cNvSpPr/>
            <p:nvPr/>
          </p:nvSpPr>
          <p:spPr>
            <a:xfrm>
              <a:off x="11708280" y="3277080"/>
              <a:ext cx="86508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ru-RU" sz="4500" b="0" strike="noStrike" spc="-1">
                  <a:solidFill>
                    <a:srgbClr val="31333D"/>
                  </a:solidFill>
                  <a:latin typeface="Montserrat ExtraBold"/>
                  <a:ea typeface="Maven Pro Medium"/>
                </a:rPr>
                <a:t>C</a:t>
              </a:r>
              <a:endParaRPr lang="ru-RU" sz="4500" b="0" strike="noStrike" spc="-1">
                <a:solidFill>
                  <a:srgbClr val="000000"/>
                </a:solidFill>
                <a:latin typeface="Arial"/>
              </a:endParaRPr>
            </a:p>
          </p:txBody>
        </p:sp>
        <p:sp>
          <p:nvSpPr>
            <p:cNvPr id="239" name="D"/>
            <p:cNvSpPr/>
            <p:nvPr/>
          </p:nvSpPr>
          <p:spPr>
            <a:xfrm>
              <a:off x="14187600" y="4318560"/>
              <a:ext cx="865080" cy="786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ru-RU" sz="4500" b="0" strike="noStrike" spc="-1">
                  <a:solidFill>
                    <a:srgbClr val="31333D"/>
                  </a:solidFill>
                  <a:latin typeface="Montserrat ExtraBold"/>
                  <a:ea typeface="Maven Pro Medium"/>
                </a:rPr>
                <a:t>D</a:t>
              </a:r>
              <a:endParaRPr lang="ru-RU" sz="4500" b="0" strike="noStrike" spc="-1">
                <a:solidFill>
                  <a:srgbClr val="000000"/>
                </a:solidFill>
                <a:latin typeface="Arial"/>
              </a:endParaRPr>
            </a:p>
          </p:txBody>
        </p:sp>
        <p:sp>
          <p:nvSpPr>
            <p:cNvPr id="240" name="PROCESS"/>
            <p:cNvSpPr/>
            <p:nvPr/>
          </p:nvSpPr>
          <p:spPr>
            <a:xfrm>
              <a:off x="9806400" y="7414560"/>
              <a:ext cx="4641120" cy="31492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en-US" sz="5000" b="0" strike="noStrike" spc="-1">
                  <a:solidFill>
                    <a:srgbClr val="31333D"/>
                  </a:solidFill>
                  <a:latin typeface="Montserrat ExtraBold"/>
                  <a:ea typeface="Maven Pro Medium"/>
                </a:rPr>
                <a:t>Examples of HDD errors in TRASSIR software</a:t>
              </a:r>
              <a:endParaRPr lang="ru-RU" sz="5000" b="0" strike="noStrike" spc="-1">
                <a:solidFill>
                  <a:srgbClr val="000000"/>
                </a:solidFill>
                <a:latin typeface="Arial"/>
              </a:endParaRPr>
            </a:p>
          </p:txBody>
        </p:sp>
        <p:sp>
          <p:nvSpPr>
            <p:cNvPr id="241" name="Фигура"/>
            <p:cNvSpPr/>
            <p:nvPr/>
          </p:nvSpPr>
          <p:spPr>
            <a:xfrm>
              <a:off x="11352600" y="614160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grpSp>
      <p:sp>
        <p:nvSpPr>
          <p:cNvPr id="242" name="D."/>
          <p:cNvSpPr/>
          <p:nvPr/>
        </p:nvSpPr>
        <p:spPr>
          <a:xfrm>
            <a:off x="17080920" y="2260440"/>
            <a:ext cx="63216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3200" b="0" strike="noStrike" spc="-1">
                <a:solidFill>
                  <a:schemeClr val="accent1"/>
                </a:solidFill>
                <a:latin typeface="Montserrat ExtraBold"/>
                <a:ea typeface="Maven Pro Medium"/>
              </a:rPr>
              <a:t>D.</a:t>
            </a:r>
            <a:endParaRPr lang="ru-RU" sz="3200" b="0" strike="noStrike" spc="-1">
              <a:solidFill>
                <a:srgbClr val="000000"/>
              </a:solidFill>
              <a:latin typeface="Arial"/>
            </a:endParaRPr>
          </a:p>
        </p:txBody>
      </p:sp>
      <p:sp>
        <p:nvSpPr>
          <p:cNvPr id="243" name="Lorem ipsum dolor sit amet, consectetur adipisg elit, sed do eiusmod tempor incididunt ut labore et dolore magna aliqua."/>
          <p:cNvSpPr/>
          <p:nvPr/>
        </p:nvSpPr>
        <p:spPr>
          <a:xfrm>
            <a:off x="17137800" y="3086280"/>
            <a:ext cx="5950080" cy="34272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400" b="0" strike="noStrike" spc="-1">
                <a:solidFill>
                  <a:srgbClr val="333333"/>
                </a:solidFill>
                <a:latin typeface="Montserrat"/>
                <a:ea typeface="Open Sans"/>
              </a:rPr>
              <a:t>The request was not executed due to I/O error on the device. </a:t>
            </a:r>
            <a:endParaRPr lang="ru-RU" sz="2400" b="0" strike="noStrike" spc="-1">
              <a:solidFill>
                <a:srgbClr val="000000"/>
              </a:solidFill>
              <a:latin typeface="Arial"/>
            </a:endParaRPr>
          </a:p>
          <a:p>
            <a:pPr defTabSz="825480">
              <a:lnSpc>
                <a:spcPct val="120000"/>
              </a:lnSpc>
              <a:spcBef>
                <a:spcPts val="2001"/>
              </a:spcBef>
              <a:tabLst>
                <a:tab pos="0" algn="l"/>
              </a:tabLst>
            </a:pPr>
            <a:r>
              <a:rPr lang="en-US" sz="2400" b="0" strike="noStrike" spc="-1">
                <a:solidFill>
                  <a:srgbClr val="333333"/>
                </a:solidFill>
                <a:latin typeface="Montserrat"/>
                <a:ea typeface="Open Sans"/>
              </a:rPr>
              <a:t>This error can be caused by insufficient write permissions on HDD or incorrect settings in TRASSIR software (e.g. all HDDs are enabled read-only).</a:t>
            </a:r>
            <a:endParaRPr lang="ru-RU" sz="2400" b="0" strike="noStrike" spc="-1">
              <a:solidFill>
                <a:srgbClr val="000000"/>
              </a:solidFill>
              <a:latin typeface="Arial"/>
            </a:endParaRPr>
          </a:p>
        </p:txBody>
      </p:sp>
      <p:sp>
        <p:nvSpPr>
          <p:cNvPr id="244" name="Subtitle text"/>
          <p:cNvSpPr/>
          <p:nvPr/>
        </p:nvSpPr>
        <p:spPr>
          <a:xfrm>
            <a:off x="17792280" y="2260440"/>
            <a:ext cx="544788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3200" b="0" strike="noStrike" spc="-1">
                <a:solidFill>
                  <a:srgbClr val="31333D"/>
                </a:solidFill>
                <a:latin typeface="Montserrat ExtraBold"/>
                <a:ea typeface="Maven Pro Medium"/>
              </a:rPr>
              <a:t>(error 1117) cannot write</a:t>
            </a:r>
            <a:endParaRPr lang="ru-RU" sz="3200" b="0" strike="noStrike" spc="-1">
              <a:solidFill>
                <a:srgbClr val="000000"/>
              </a:solidFill>
              <a:latin typeface="Arial"/>
            </a:endParaRPr>
          </a:p>
        </p:txBody>
      </p:sp>
      <p:sp>
        <p:nvSpPr>
          <p:cNvPr id="245" name="E."/>
          <p:cNvSpPr/>
          <p:nvPr/>
        </p:nvSpPr>
        <p:spPr>
          <a:xfrm>
            <a:off x="17080920" y="8458200"/>
            <a:ext cx="63216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3200" b="0" strike="noStrike" spc="-1">
                <a:solidFill>
                  <a:schemeClr val="accent1"/>
                </a:solidFill>
                <a:latin typeface="Montserrat ExtraBold"/>
                <a:ea typeface="Maven Pro Medium"/>
              </a:rPr>
              <a:t>E.</a:t>
            </a:r>
            <a:endParaRPr lang="ru-RU" sz="3200" b="0" strike="noStrike" spc="-1">
              <a:solidFill>
                <a:srgbClr val="000000"/>
              </a:solidFill>
              <a:latin typeface="Arial"/>
            </a:endParaRPr>
          </a:p>
        </p:txBody>
      </p:sp>
      <p:sp>
        <p:nvSpPr>
          <p:cNvPr id="246" name="Lorem ipsum dolor sit amet, consectetur adipisg elit, sed do eiusmod tempor incididunt ut labore et dolore magna aliqua."/>
          <p:cNvSpPr/>
          <p:nvPr/>
        </p:nvSpPr>
        <p:spPr>
          <a:xfrm>
            <a:off x="17137800" y="9283680"/>
            <a:ext cx="5004360" cy="14176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400" b="0" strike="noStrike" spc="-1">
                <a:solidFill>
                  <a:srgbClr val="333333"/>
                </a:solidFill>
                <a:latin typeface="Montserrat"/>
                <a:ea typeface="Open Sans"/>
              </a:rPr>
              <a:t>Unable to read the block/ someone deleted the archive block manually</a:t>
            </a:r>
            <a:endParaRPr lang="ru-RU" sz="2400" b="0" strike="noStrike" spc="-1">
              <a:solidFill>
                <a:srgbClr val="000000"/>
              </a:solidFill>
              <a:latin typeface="Arial"/>
            </a:endParaRPr>
          </a:p>
        </p:txBody>
      </p:sp>
      <p:sp>
        <p:nvSpPr>
          <p:cNvPr id="247" name="Subtitle text"/>
          <p:cNvSpPr/>
          <p:nvPr/>
        </p:nvSpPr>
        <p:spPr>
          <a:xfrm>
            <a:off x="17792280" y="8458200"/>
            <a:ext cx="613368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3200" b="0" strike="noStrike" spc="-1">
                <a:solidFill>
                  <a:srgbClr val="31333D"/>
                </a:solidFill>
                <a:latin typeface="Montserrat ExtraBold"/>
                <a:ea typeface="Maven Pro Medium"/>
              </a:rPr>
              <a:t>boost::file::system::rename</a:t>
            </a:r>
            <a:endParaRPr lang="ru-RU" sz="3200" b="0" strike="noStrike" spc="-1">
              <a:solidFill>
                <a:srgbClr val="000000"/>
              </a:solidFill>
              <a:latin typeface="Arial"/>
            </a:endParaRPr>
          </a:p>
        </p:txBody>
      </p:sp>
      <p:sp>
        <p:nvSpPr>
          <p:cNvPr id="248" name="B."/>
          <p:cNvSpPr/>
          <p:nvPr/>
        </p:nvSpPr>
        <p:spPr>
          <a:xfrm>
            <a:off x="2393280" y="2242800"/>
            <a:ext cx="63216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3200" b="0" strike="noStrike" spc="-1">
                <a:solidFill>
                  <a:schemeClr val="accent1"/>
                </a:solidFill>
                <a:latin typeface="Montserrat ExtraBold"/>
                <a:ea typeface="Maven Pro Medium"/>
              </a:rPr>
              <a:t>B.</a:t>
            </a:r>
            <a:endParaRPr lang="ru-RU" sz="3200" b="0" strike="noStrike" spc="-1">
              <a:solidFill>
                <a:srgbClr val="000000"/>
              </a:solidFill>
              <a:latin typeface="Arial"/>
            </a:endParaRPr>
          </a:p>
        </p:txBody>
      </p:sp>
      <p:sp>
        <p:nvSpPr>
          <p:cNvPr id="249" name="Lorem ipsum dolor sit amet, consectetur adipisg elit, sed do eiusmod tempor incididunt ut labore et dolore magna aliqua."/>
          <p:cNvSpPr/>
          <p:nvPr/>
        </p:nvSpPr>
        <p:spPr>
          <a:xfrm>
            <a:off x="2450160" y="3068280"/>
            <a:ext cx="5004360" cy="170964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200" b="0" strike="noStrike" spc="-1">
                <a:solidFill>
                  <a:srgbClr val="333333"/>
                </a:solidFill>
                <a:latin typeface="Montserrat"/>
                <a:ea typeface="Open Sans"/>
              </a:rPr>
              <a:t>This error occurs when TRASSIR software for some reason cannot allocate free space for creating an archive block</a:t>
            </a:r>
            <a:endParaRPr lang="ru-RU" sz="2200" b="0" strike="noStrike" spc="-1">
              <a:solidFill>
                <a:srgbClr val="000000"/>
              </a:solidFill>
              <a:latin typeface="Arial"/>
            </a:endParaRPr>
          </a:p>
        </p:txBody>
      </p:sp>
      <p:sp>
        <p:nvSpPr>
          <p:cNvPr id="250" name="Subtitle text"/>
          <p:cNvSpPr/>
          <p:nvPr/>
        </p:nvSpPr>
        <p:spPr>
          <a:xfrm>
            <a:off x="3104640" y="1999080"/>
            <a:ext cx="3486240" cy="10764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3200" b="0" strike="noStrike" spc="-1">
                <a:solidFill>
                  <a:srgbClr val="31333D"/>
                </a:solidFill>
                <a:latin typeface="Montserrat ExtraBold"/>
                <a:ea typeface="Maven Pro Medium"/>
              </a:rPr>
              <a:t>disk space not available</a:t>
            </a:r>
            <a:endParaRPr lang="ru-RU" sz="3200" b="0" strike="noStrike" spc="-1">
              <a:solidFill>
                <a:srgbClr val="000000"/>
              </a:solidFill>
              <a:latin typeface="Arial"/>
            </a:endParaRPr>
          </a:p>
        </p:txBody>
      </p:sp>
      <p:sp>
        <p:nvSpPr>
          <p:cNvPr id="251" name="A."/>
          <p:cNvSpPr/>
          <p:nvPr/>
        </p:nvSpPr>
        <p:spPr>
          <a:xfrm>
            <a:off x="2393280" y="8440560"/>
            <a:ext cx="63216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3200" b="0" strike="noStrike" spc="-1">
                <a:solidFill>
                  <a:schemeClr val="accent1"/>
                </a:solidFill>
                <a:latin typeface="Montserrat ExtraBold"/>
                <a:ea typeface="Maven Pro Medium"/>
              </a:rPr>
              <a:t>A.</a:t>
            </a:r>
            <a:endParaRPr lang="ru-RU" sz="3200" b="0" strike="noStrike" spc="-1">
              <a:solidFill>
                <a:srgbClr val="000000"/>
              </a:solidFill>
              <a:latin typeface="Arial"/>
            </a:endParaRPr>
          </a:p>
        </p:txBody>
      </p:sp>
      <p:sp>
        <p:nvSpPr>
          <p:cNvPr id="252" name="Lorem ipsum dolor sit amet, consectetur adipisg elit, sed do eiusmod tempor incididunt ut labore et dolore magna aliqua."/>
          <p:cNvSpPr/>
          <p:nvPr/>
        </p:nvSpPr>
        <p:spPr>
          <a:xfrm>
            <a:off x="2450160" y="9266040"/>
            <a:ext cx="5373720" cy="33930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000" b="0" strike="noStrike" spc="-1">
                <a:solidFill>
                  <a:srgbClr val="333333"/>
                </a:solidFill>
                <a:latin typeface="Montserrat"/>
                <a:ea typeface="Open Sans"/>
              </a:rPr>
              <a:t>This error occurs in situations when HDD recording speed is insufficient for recording video stream. TRASSIR software reports this error when the size of the buffer allocated for the archive block exceeds 500mb. Accordingly, as soon as the buffer overflow occurs, the information is lost and the archive of this time period will be missing.</a:t>
            </a:r>
            <a:endParaRPr lang="ru-RU" sz="2000" b="0" strike="noStrike" spc="-1">
              <a:solidFill>
                <a:srgbClr val="000000"/>
              </a:solidFill>
              <a:latin typeface="Arial"/>
            </a:endParaRPr>
          </a:p>
        </p:txBody>
      </p:sp>
      <p:sp>
        <p:nvSpPr>
          <p:cNvPr id="253" name="Subtitle text"/>
          <p:cNvSpPr/>
          <p:nvPr/>
        </p:nvSpPr>
        <p:spPr>
          <a:xfrm>
            <a:off x="3104640" y="8440560"/>
            <a:ext cx="302832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3200" b="0" strike="noStrike" spc="-1">
                <a:solidFill>
                  <a:srgbClr val="31333D"/>
                </a:solidFill>
                <a:latin typeface="Montserrat ExtraBold"/>
                <a:ea typeface="Maven Pro Medium"/>
              </a:rPr>
              <a:t>disk too slow</a:t>
            </a:r>
            <a:endParaRPr lang="ru-RU" sz="3200" b="0" strike="noStrike" spc="-1">
              <a:solidFill>
                <a:srgbClr val="000000"/>
              </a:solidFill>
              <a:latin typeface="Arial"/>
            </a:endParaRPr>
          </a:p>
        </p:txBody>
      </p:sp>
      <p:sp>
        <p:nvSpPr>
          <p:cNvPr id="254" name="B."/>
          <p:cNvSpPr/>
          <p:nvPr/>
        </p:nvSpPr>
        <p:spPr>
          <a:xfrm>
            <a:off x="8451360" y="571320"/>
            <a:ext cx="63216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3200" b="0" strike="noStrike" spc="-1">
                <a:solidFill>
                  <a:schemeClr val="accent1"/>
                </a:solidFill>
                <a:latin typeface="Montserrat ExtraBold"/>
                <a:ea typeface="Maven Pro Medium"/>
              </a:rPr>
              <a:t>C.</a:t>
            </a:r>
            <a:endParaRPr lang="ru-RU" sz="3200" b="0" strike="noStrike" spc="-1">
              <a:solidFill>
                <a:srgbClr val="000000"/>
              </a:solidFill>
              <a:latin typeface="Arial"/>
            </a:endParaRPr>
          </a:p>
        </p:txBody>
      </p:sp>
      <p:sp>
        <p:nvSpPr>
          <p:cNvPr id="255" name="Subtitle text"/>
          <p:cNvSpPr/>
          <p:nvPr/>
        </p:nvSpPr>
        <p:spPr>
          <a:xfrm>
            <a:off x="9056160" y="563400"/>
            <a:ext cx="7012440" cy="5886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3200" b="0" strike="noStrike" spc="-1">
                <a:solidFill>
                  <a:srgbClr val="31333D"/>
                </a:solidFill>
                <a:latin typeface="Montserrat ExtraBold"/>
                <a:ea typeface="Maven Pro Medium"/>
              </a:rPr>
              <a:t>ERROR_SECTOR_NOT_FOUND</a:t>
            </a:r>
            <a:endParaRPr lang="ru-RU" sz="3200" b="0" strike="noStrike" spc="-1">
              <a:solidFill>
                <a:srgbClr val="000000"/>
              </a:solidFill>
              <a:latin typeface="Arial"/>
            </a:endParaRPr>
          </a:p>
        </p:txBody>
      </p:sp>
      <p:sp>
        <p:nvSpPr>
          <p:cNvPr id="256" name="Lorem ipsum dolor sit amet, consectetur adipisg elit, sed do eiusmod tempor incididunt ut labore et dolore magna aliqua."/>
          <p:cNvSpPr/>
          <p:nvPr/>
        </p:nvSpPr>
        <p:spPr>
          <a:xfrm>
            <a:off x="9056160" y="1199880"/>
            <a:ext cx="7256160" cy="90540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200" b="0" strike="noStrike" spc="-1">
                <a:solidFill>
                  <a:srgbClr val="333333"/>
                </a:solidFill>
                <a:latin typeface="Montserrat"/>
                <a:ea typeface="Open Sans"/>
              </a:rPr>
              <a:t>sector not found: probably there are damaged sectors on HDD.</a:t>
            </a:r>
            <a:endParaRPr lang="ru-RU" sz="2200" b="0" strike="noStrike" spc="-1">
              <a:solidFill>
                <a:srgbClr val="000000"/>
              </a:solidFill>
              <a:latin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grpSp>
        <p:nvGrpSpPr>
          <p:cNvPr id="257" name="Группа"/>
          <p:cNvGrpSpPr/>
          <p:nvPr/>
        </p:nvGrpSpPr>
        <p:grpSpPr>
          <a:xfrm>
            <a:off x="2356560" y="1275840"/>
            <a:ext cx="19831680" cy="11351880"/>
            <a:chOff x="2356560" y="1275840"/>
            <a:chExt cx="19831680" cy="11351880"/>
          </a:xfrm>
        </p:grpSpPr>
        <p:sp>
          <p:nvSpPr>
            <p:cNvPr id="258" name="Numbered List"/>
            <p:cNvSpPr/>
            <p:nvPr/>
          </p:nvSpPr>
          <p:spPr>
            <a:xfrm>
              <a:off x="5772240" y="1275840"/>
              <a:ext cx="12591360" cy="253872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algn="ctr" defTabSz="825480">
                <a:lnSpc>
                  <a:spcPct val="100000"/>
                </a:lnSpc>
                <a:tabLst>
                  <a:tab pos="0" algn="l"/>
                </a:tabLst>
              </a:pPr>
              <a:r>
                <a:rPr lang="en-US" sz="8000" b="0" strike="noStrike" spc="-1">
                  <a:solidFill>
                    <a:srgbClr val="31333D"/>
                  </a:solidFill>
                  <a:latin typeface="Montserrat ExtraBold"/>
                  <a:ea typeface="Maven Pro Medium"/>
                </a:rPr>
                <a:t>To summarize, </a:t>
              </a:r>
              <a:endParaRPr lang="ru-RU" sz="8000" b="0" strike="noStrike" spc="-1">
                <a:solidFill>
                  <a:srgbClr val="000000"/>
                </a:solidFill>
                <a:latin typeface="Arial"/>
              </a:endParaRPr>
            </a:p>
            <a:p>
              <a:pPr algn="ctr" defTabSz="825480">
                <a:lnSpc>
                  <a:spcPct val="100000"/>
                </a:lnSpc>
                <a:tabLst>
                  <a:tab pos="0" algn="l"/>
                </a:tabLst>
              </a:pPr>
              <a:r>
                <a:rPr lang="en-US" sz="8000" b="0" strike="noStrike" spc="-1">
                  <a:solidFill>
                    <a:srgbClr val="31333D"/>
                  </a:solidFill>
                  <a:latin typeface="Montserrat ExtraBold"/>
                  <a:ea typeface="Maven Pro Medium"/>
                </a:rPr>
                <a:t>we can highlight</a:t>
              </a:r>
              <a:endParaRPr lang="ru-RU" sz="8000" b="0" strike="noStrike" spc="-1">
                <a:solidFill>
                  <a:srgbClr val="000000"/>
                </a:solidFill>
                <a:latin typeface="Arial"/>
              </a:endParaRPr>
            </a:p>
          </p:txBody>
        </p:sp>
        <p:sp>
          <p:nvSpPr>
            <p:cNvPr id="259" name="Фигура"/>
            <p:cNvSpPr/>
            <p:nvPr/>
          </p:nvSpPr>
          <p:spPr>
            <a:xfrm>
              <a:off x="11403720" y="383580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grpSp>
          <p:nvGrpSpPr>
            <p:cNvPr id="260" name="Группа"/>
            <p:cNvGrpSpPr/>
            <p:nvPr/>
          </p:nvGrpSpPr>
          <p:grpSpPr>
            <a:xfrm>
              <a:off x="2356560" y="4432680"/>
              <a:ext cx="9290880" cy="4213440"/>
              <a:chOff x="2356560" y="4432680"/>
              <a:chExt cx="9290880" cy="4213440"/>
            </a:xfrm>
          </p:grpSpPr>
          <p:sp>
            <p:nvSpPr>
              <p:cNvPr id="261" name="Кружок"/>
              <p:cNvSpPr/>
              <p:nvPr/>
            </p:nvSpPr>
            <p:spPr>
              <a:xfrm>
                <a:off x="2573640" y="4886280"/>
                <a:ext cx="2977560" cy="297756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62" name="01"/>
              <p:cNvSpPr/>
              <p:nvPr/>
            </p:nvSpPr>
            <p:spPr>
              <a:xfrm>
                <a:off x="2356560" y="4432680"/>
                <a:ext cx="216684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8000" b="0" strike="noStrike" spc="-1">
                    <a:solidFill>
                      <a:srgbClr val="31333D"/>
                    </a:solidFill>
                    <a:latin typeface="Montserrat ExtraBold"/>
                    <a:ea typeface="Maven Pro Medium"/>
                  </a:rPr>
                  <a:t>01</a:t>
                </a:r>
                <a:endParaRPr lang="ru-RU" sz="8000" b="0" strike="noStrike" spc="-1">
                  <a:solidFill>
                    <a:srgbClr val="000000"/>
                  </a:solidFill>
                  <a:latin typeface="Arial"/>
                </a:endParaRPr>
              </a:p>
            </p:txBody>
          </p:sp>
          <p:sp>
            <p:nvSpPr>
              <p:cNvPr id="263" name="Lorem ipsum dolor sit amet, consectetur adipiscing elit, sed do eiusmod tempor incididunt ut labore et quis nostrud exercitation ullamco laboris nisi ut"/>
              <p:cNvSpPr/>
              <p:nvPr/>
            </p:nvSpPr>
            <p:spPr>
              <a:xfrm>
                <a:off x="3518280" y="5549760"/>
                <a:ext cx="8129160" cy="30963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500" b="0" strike="noStrike" spc="-1">
                    <a:solidFill>
                      <a:srgbClr val="646979"/>
                    </a:solidFill>
                    <a:latin typeface="Montserrat"/>
                    <a:ea typeface="Open Sans"/>
                  </a:rPr>
                  <a:t>With certain settings TRASSIR software allows to record a main video stream, preferred stream and substream to HDD.</a:t>
                </a:r>
                <a:endParaRPr lang="ru-RU" sz="2500" b="0" strike="noStrike" spc="-1">
                  <a:solidFill>
                    <a:srgbClr val="000000"/>
                  </a:solidFill>
                  <a:latin typeface="Arial"/>
                </a:endParaRPr>
              </a:p>
              <a:p>
                <a:pPr defTabSz="825480">
                  <a:lnSpc>
                    <a:spcPct val="120000"/>
                  </a:lnSpc>
                  <a:spcBef>
                    <a:spcPts val="2001"/>
                  </a:spcBef>
                  <a:tabLst>
                    <a:tab pos="0" algn="l"/>
                  </a:tabLst>
                </a:pPr>
                <a:r>
                  <a:rPr lang="en-US" sz="2500" b="0" strike="noStrike" spc="-1">
                    <a:solidFill>
                      <a:srgbClr val="646979"/>
                    </a:solidFill>
                    <a:latin typeface="Montserrat"/>
                    <a:ea typeface="Open Sans"/>
                  </a:rPr>
                  <a:t>If the number of HDDs in the system is large, TRASSIR software alternates between HDDs depending on the load on each of them. </a:t>
                </a:r>
                <a:endParaRPr lang="ru-RU" sz="2500" b="0" strike="noStrike" spc="-1">
                  <a:solidFill>
                    <a:srgbClr val="000000"/>
                  </a:solidFill>
                  <a:latin typeface="Arial"/>
                </a:endParaRPr>
              </a:p>
            </p:txBody>
          </p:sp>
        </p:grpSp>
        <p:grpSp>
          <p:nvGrpSpPr>
            <p:cNvPr id="264" name="Группа"/>
            <p:cNvGrpSpPr/>
            <p:nvPr/>
          </p:nvGrpSpPr>
          <p:grpSpPr>
            <a:xfrm>
              <a:off x="2356560" y="8521920"/>
              <a:ext cx="9290880" cy="4105800"/>
              <a:chOff x="2356560" y="8521920"/>
              <a:chExt cx="9290880" cy="4105800"/>
            </a:xfrm>
          </p:grpSpPr>
          <p:sp>
            <p:nvSpPr>
              <p:cNvPr id="265" name="Кружок"/>
              <p:cNvSpPr/>
              <p:nvPr/>
            </p:nvSpPr>
            <p:spPr>
              <a:xfrm>
                <a:off x="2573640" y="8975880"/>
                <a:ext cx="2977560" cy="297756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66" name="02"/>
              <p:cNvSpPr/>
              <p:nvPr/>
            </p:nvSpPr>
            <p:spPr>
              <a:xfrm>
                <a:off x="2356560" y="8521920"/>
                <a:ext cx="216684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8000" b="0" strike="noStrike" spc="-1">
                    <a:solidFill>
                      <a:srgbClr val="31333D"/>
                    </a:solidFill>
                    <a:latin typeface="Montserrat ExtraBold"/>
                    <a:ea typeface="Maven Pro Medium"/>
                  </a:rPr>
                  <a:t>02</a:t>
                </a:r>
                <a:endParaRPr lang="ru-RU" sz="8000" b="0" strike="noStrike" spc="-1">
                  <a:solidFill>
                    <a:srgbClr val="000000"/>
                  </a:solidFill>
                  <a:latin typeface="Arial"/>
                </a:endParaRPr>
              </a:p>
            </p:txBody>
          </p:sp>
          <p:sp>
            <p:nvSpPr>
              <p:cNvPr id="267" name="Lorem ipsum dolor sit amet, consectetur adipiscing elit, sed do eiusmod tempor incididunt ut labore et quis nostrud exercitation ullamco laboris nisi ut"/>
              <p:cNvSpPr/>
              <p:nvPr/>
            </p:nvSpPr>
            <p:spPr>
              <a:xfrm>
                <a:off x="3518280" y="9639360"/>
                <a:ext cx="8129160" cy="29883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400" b="0" strike="noStrike" spc="-1">
                    <a:solidFill>
                      <a:schemeClr val="dk1"/>
                    </a:solidFill>
                    <a:latin typeface="Montserrat"/>
                    <a:ea typeface="Open Sans"/>
                  </a:rPr>
                  <a:t>TRASSIR software archive has a certain structure, the archive folder contains a number of files, and each of those is responsible for a certain functionality of TRASSIR software:</a:t>
                </a:r>
                <a:endParaRPr lang="ru-RU" sz="2400" b="0" strike="noStrike" spc="-1">
                  <a:solidFill>
                    <a:srgbClr val="000000"/>
                  </a:solidFill>
                  <a:latin typeface="Arial"/>
                </a:endParaRPr>
              </a:p>
              <a:p>
                <a:pPr defTabSz="825480">
                  <a:lnSpc>
                    <a:spcPct val="120000"/>
                  </a:lnSpc>
                  <a:spcBef>
                    <a:spcPts val="2001"/>
                  </a:spcBef>
                  <a:tabLst>
                    <a:tab pos="0" algn="l"/>
                  </a:tabLst>
                </a:pPr>
                <a:r>
                  <a:rPr lang="en-US" sz="2400" b="0" strike="noStrike" spc="-1">
                    <a:solidFill>
                      <a:schemeClr val="dk1"/>
                    </a:solidFill>
                    <a:latin typeface="Montserrat"/>
                    <a:ea typeface="Open Sans"/>
                  </a:rPr>
                  <a:t>Archive Blocks and Indexes; Archive Flags; ActiveSearch Metadata.</a:t>
                </a:r>
                <a:endParaRPr lang="ru-RU" sz="2400" b="0" strike="noStrike" spc="-1">
                  <a:solidFill>
                    <a:srgbClr val="000000"/>
                  </a:solidFill>
                  <a:latin typeface="Arial"/>
                </a:endParaRPr>
              </a:p>
            </p:txBody>
          </p:sp>
        </p:grpSp>
        <p:grpSp>
          <p:nvGrpSpPr>
            <p:cNvPr id="268" name="Группа"/>
            <p:cNvGrpSpPr/>
            <p:nvPr/>
          </p:nvGrpSpPr>
          <p:grpSpPr>
            <a:xfrm>
              <a:off x="12897360" y="4432680"/>
              <a:ext cx="9290880" cy="3594240"/>
              <a:chOff x="12897360" y="4432680"/>
              <a:chExt cx="9290880" cy="3594240"/>
            </a:xfrm>
          </p:grpSpPr>
          <p:sp>
            <p:nvSpPr>
              <p:cNvPr id="269" name="Кружок"/>
              <p:cNvSpPr/>
              <p:nvPr/>
            </p:nvSpPr>
            <p:spPr>
              <a:xfrm>
                <a:off x="13114440" y="4886280"/>
                <a:ext cx="2977560" cy="297756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70" name="03"/>
              <p:cNvSpPr/>
              <p:nvPr/>
            </p:nvSpPr>
            <p:spPr>
              <a:xfrm>
                <a:off x="12897360" y="4432680"/>
                <a:ext cx="216684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8000" b="0" strike="noStrike" spc="-1">
                    <a:solidFill>
                      <a:srgbClr val="31333D"/>
                    </a:solidFill>
                    <a:latin typeface="Montserrat ExtraBold"/>
                    <a:ea typeface="Maven Pro Medium"/>
                  </a:rPr>
                  <a:t>03</a:t>
                </a:r>
                <a:endParaRPr lang="ru-RU" sz="8000" b="0" strike="noStrike" spc="-1">
                  <a:solidFill>
                    <a:srgbClr val="000000"/>
                  </a:solidFill>
                  <a:latin typeface="Arial"/>
                </a:endParaRPr>
              </a:p>
            </p:txBody>
          </p:sp>
          <p:sp>
            <p:nvSpPr>
              <p:cNvPr id="271" name="Lorem ipsum dolor sit amet, consectetur adipiscing elit, sed do eiusmod tempor incididunt ut labore et quis nostrud exercitation ullamco laboris nisi ut"/>
              <p:cNvSpPr/>
              <p:nvPr/>
            </p:nvSpPr>
            <p:spPr>
              <a:xfrm>
                <a:off x="14059080" y="5549760"/>
                <a:ext cx="8129160" cy="24771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600" b="0" strike="noStrike" spc="-1">
                    <a:solidFill>
                      <a:srgbClr val="646979"/>
                    </a:solidFill>
                    <a:latin typeface="Montserrat"/>
                    <a:ea typeface="Open Sans"/>
                  </a:rPr>
                  <a:t>The archive in TRASSIR is written evenly and tries to align on each of the disks. This is necessary, so that in case of failure of one of the HDDs we don’t  lose a significant part of the archive for any day</a:t>
                </a:r>
                <a:endParaRPr lang="ru-RU" sz="2600" b="0" strike="noStrike" spc="-1">
                  <a:solidFill>
                    <a:srgbClr val="000000"/>
                  </a:solidFill>
                  <a:latin typeface="Arial"/>
                </a:endParaRPr>
              </a:p>
            </p:txBody>
          </p:sp>
        </p:grpSp>
        <p:grpSp>
          <p:nvGrpSpPr>
            <p:cNvPr id="272" name="Группа"/>
            <p:cNvGrpSpPr/>
            <p:nvPr/>
          </p:nvGrpSpPr>
          <p:grpSpPr>
            <a:xfrm>
              <a:off x="12897360" y="8521920"/>
              <a:ext cx="9290880" cy="3431520"/>
              <a:chOff x="12897360" y="8521920"/>
              <a:chExt cx="9290880" cy="3431520"/>
            </a:xfrm>
          </p:grpSpPr>
          <p:sp>
            <p:nvSpPr>
              <p:cNvPr id="273" name="Кружок"/>
              <p:cNvSpPr/>
              <p:nvPr/>
            </p:nvSpPr>
            <p:spPr>
              <a:xfrm>
                <a:off x="13114440" y="8975880"/>
                <a:ext cx="2977560" cy="2977560"/>
              </a:xfrm>
              <a:prstGeom prst="ellipse">
                <a:avLst/>
              </a:prstGeom>
              <a:solidFill>
                <a:srgbClr val="FFFFFF"/>
              </a:soli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74" name="04"/>
              <p:cNvSpPr/>
              <p:nvPr/>
            </p:nvSpPr>
            <p:spPr>
              <a:xfrm>
                <a:off x="12897360" y="8521920"/>
                <a:ext cx="216684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ru-RU" sz="8000" b="0" strike="noStrike" spc="-1">
                    <a:solidFill>
                      <a:srgbClr val="31333D"/>
                    </a:solidFill>
                    <a:latin typeface="Montserrat ExtraBold"/>
                    <a:ea typeface="Maven Pro Medium"/>
                  </a:rPr>
                  <a:t>04</a:t>
                </a:r>
                <a:endParaRPr lang="ru-RU" sz="8000" b="0" strike="noStrike" spc="-1">
                  <a:solidFill>
                    <a:srgbClr val="000000"/>
                  </a:solidFill>
                  <a:latin typeface="Arial"/>
                </a:endParaRPr>
              </a:p>
            </p:txBody>
          </p:sp>
          <p:sp>
            <p:nvSpPr>
              <p:cNvPr id="275" name="Lorem ipsum dolor sit amet, consectetur adipiscing elit, sed do eiusmod tempor incididunt ut labore et quis nostrud exercitation ullamco laboris nisi ut"/>
              <p:cNvSpPr/>
              <p:nvPr/>
            </p:nvSpPr>
            <p:spPr>
              <a:xfrm>
                <a:off x="14059080" y="9639360"/>
                <a:ext cx="8129160" cy="207684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700" b="0" strike="noStrike" spc="-1">
                    <a:solidFill>
                      <a:srgbClr val="333333"/>
                    </a:solidFill>
                    <a:latin typeface="Montserrat"/>
                    <a:ea typeface="Open Sans"/>
                  </a:rPr>
                  <a:t>The archive structure includes folders that contain metadata for ActiveSearch video analytics. This speeds up the process of searching for the required event in the archive.</a:t>
                </a:r>
                <a:endParaRPr lang="ru-RU" sz="2700" b="0" strike="noStrike" spc="-1">
                  <a:solidFill>
                    <a:srgbClr val="000000"/>
                  </a:solidFill>
                  <a:latin typeface="Arial"/>
                </a:endParaRPr>
              </a:p>
            </p:txBody>
          </p:sp>
        </p:grpSp>
      </p:gr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 name="Рисунок 3"/>
          <p:cNvSpPr/>
          <p:nvPr/>
        </p:nvSpPr>
        <p:spPr>
          <a:xfrm>
            <a:off x="0" y="270000"/>
            <a:ext cx="13175640" cy="13175640"/>
          </a:xfrm>
          <a:prstGeom prst="ellipse">
            <a:avLst/>
          </a:prstGeom>
          <a:blipFill rotWithShape="0">
            <a:blip r:embed="rId2"/>
            <a:srcRect/>
            <a:stretch/>
          </a:blip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pPr>
            <a:endParaRPr lang="ru-RU" sz="1800" b="0" strike="noStrike" spc="-1">
              <a:solidFill>
                <a:srgbClr val="000000"/>
              </a:solidFill>
              <a:latin typeface="Arial"/>
              <a:ea typeface="Helvetica Neue Medium"/>
            </a:endParaRPr>
          </a:p>
        </p:txBody>
      </p:sp>
      <p:sp>
        <p:nvSpPr>
          <p:cNvPr id="277" name="Contact us"/>
          <p:cNvSpPr/>
          <p:nvPr/>
        </p:nvSpPr>
        <p:spPr>
          <a:xfrm>
            <a:off x="15024600" y="5588280"/>
            <a:ext cx="10101600" cy="253872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Thank you for your attention!</a:t>
            </a:r>
            <a:endParaRPr lang="ru-RU" sz="8000" b="0" strike="noStrike" spc="-1">
              <a:solidFill>
                <a:srgbClr val="000000"/>
              </a:solidFill>
              <a:latin typeface="Arial"/>
            </a:endParaRPr>
          </a:p>
        </p:txBody>
      </p:sp>
      <p:sp>
        <p:nvSpPr>
          <p:cNvPr id="278" name="Фигура"/>
          <p:cNvSpPr/>
          <p:nvPr/>
        </p:nvSpPr>
        <p:spPr>
          <a:xfrm>
            <a:off x="13906440" y="478044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279" name="Freeform 23"/>
          <p:cNvSpPr/>
          <p:nvPr/>
        </p:nvSpPr>
        <p:spPr>
          <a:xfrm>
            <a:off x="14102640" y="9817560"/>
            <a:ext cx="292680" cy="275760"/>
          </a:xfrm>
          <a:custGeom>
            <a:avLst/>
            <a:gdLst>
              <a:gd name="textAreaLeft" fmla="*/ 0 w 292680"/>
              <a:gd name="textAreaRight" fmla="*/ 293400 w 292680"/>
              <a:gd name="textAreaTop" fmla="*/ 0 h 275760"/>
              <a:gd name="textAreaBottom" fmla="*/ 276480 h 275760"/>
            </a:gdLst>
            <a:ahLst/>
            <a:cxnLst/>
            <a:rect l="textAreaLeft" t="textAreaTop" r="textAreaRight" b="textAreaBottom"/>
            <a:pathLst>
              <a:path w="21600" h="21600">
                <a:moveTo>
                  <a:pt x="10901" y="17459"/>
                </a:moveTo>
                <a:lnTo>
                  <a:pt x="17497" y="21600"/>
                </a:lnTo>
                <a:lnTo>
                  <a:pt x="15848" y="13532"/>
                </a:lnTo>
                <a:lnTo>
                  <a:pt x="21600" y="8281"/>
                </a:lnTo>
                <a:lnTo>
                  <a:pt x="13797" y="7428"/>
                </a:lnTo>
                <a:lnTo>
                  <a:pt x="10901" y="0"/>
                </a:lnTo>
                <a:lnTo>
                  <a:pt x="7844" y="7428"/>
                </a:lnTo>
                <a:lnTo>
                  <a:pt x="0" y="8281"/>
                </a:lnTo>
                <a:lnTo>
                  <a:pt x="5993" y="13532"/>
                </a:lnTo>
                <a:lnTo>
                  <a:pt x="4143" y="21600"/>
                </a:lnTo>
                <a:lnTo>
                  <a:pt x="10901" y="17459"/>
                </a:lnTo>
              </a:path>
            </a:pathLst>
          </a:custGeom>
          <a:solidFill>
            <a:srgbClr val="FFFFFF"/>
          </a:solidFill>
          <a:ln w="12700">
            <a:noFill/>
          </a:ln>
        </p:spPr>
        <p:style>
          <a:lnRef idx="0">
            <a:scrgbClr r="0" g="0" b="0"/>
          </a:lnRef>
          <a:fillRef idx="0">
            <a:scrgbClr r="0" g="0" b="0"/>
          </a:fillRef>
          <a:effectRef idx="0">
            <a:scrgbClr r="0" g="0" b="0"/>
          </a:effectRef>
          <a:fontRef idx="minor"/>
        </p:style>
        <p:txBody>
          <a:bodyPr lIns="45720" tIns="45000" rIns="45720" bIns="45000" numCol="1" spcCol="0" anchor="ctr">
            <a:noAutofit/>
          </a:bodyPr>
          <a:lstStyle/>
          <a:p>
            <a:pPr defTabSz="914400">
              <a:lnSpc>
                <a:spcPct val="100000"/>
              </a:lnSpc>
              <a:tabLst>
                <a:tab pos="0" algn="l"/>
              </a:tabLst>
            </a:pPr>
            <a:endParaRPr lang="ru-RU" sz="1800" b="0" strike="noStrike" spc="-1">
              <a:solidFill>
                <a:srgbClr val="000000"/>
              </a:solidFill>
              <a:latin typeface="Roboto"/>
              <a:ea typeface="Roboto"/>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 name="Icon list slides"/>
          <p:cNvSpPr/>
          <p:nvPr/>
        </p:nvSpPr>
        <p:spPr>
          <a:xfrm>
            <a:off x="1686600" y="490320"/>
            <a:ext cx="1719504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Three rings</a:t>
            </a:r>
            <a:r>
              <a:rPr lang="ru-RU" sz="8000" b="0" strike="noStrike" spc="-1">
                <a:solidFill>
                  <a:srgbClr val="31333D"/>
                </a:solidFill>
                <a:latin typeface="Montserrat ExtraBold"/>
                <a:ea typeface="Maven Pro Medium"/>
              </a:rPr>
              <a:t> </a:t>
            </a:r>
            <a:r>
              <a:rPr lang="en-US" sz="8000" b="0" strike="noStrike" spc="-1">
                <a:solidFill>
                  <a:srgbClr val="31333D"/>
                </a:solidFill>
                <a:latin typeface="Montserrat ExtraBold"/>
                <a:ea typeface="Maven Pro Medium"/>
              </a:rPr>
              <a:t>of recording</a:t>
            </a:r>
            <a:endParaRPr lang="ru-RU" sz="8000" b="0" strike="noStrike" spc="-1">
              <a:solidFill>
                <a:srgbClr val="000000"/>
              </a:solidFill>
              <a:latin typeface="Arial"/>
            </a:endParaRPr>
          </a:p>
        </p:txBody>
      </p:sp>
      <p:sp>
        <p:nvSpPr>
          <p:cNvPr id="84" name="Фигура"/>
          <p:cNvSpPr/>
          <p:nvPr/>
        </p:nvSpPr>
        <p:spPr>
          <a:xfrm>
            <a:off x="1932120" y="214452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85" name="Lorem ipsum dolor sit amet, consectetur adipiscing elit, sed do eiusmod tempor incididunt ut labore et dolore magna aliqua. Ut enim ad minim veniam, quis nostrud"/>
          <p:cNvSpPr/>
          <p:nvPr/>
        </p:nvSpPr>
        <p:spPr>
          <a:xfrm>
            <a:off x="3454920" y="6445800"/>
            <a:ext cx="8658720" cy="1526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20000"/>
              </a:lnSpc>
              <a:spcBef>
                <a:spcPts val="2001"/>
              </a:spcBef>
              <a:tabLst>
                <a:tab pos="0" algn="l"/>
              </a:tabLst>
            </a:pPr>
            <a:r>
              <a:rPr lang="en-US" sz="2600" b="0" strike="noStrike" spc="-1">
                <a:solidFill>
                  <a:srgbClr val="646979"/>
                </a:solidFill>
                <a:latin typeface="Montserrat"/>
                <a:ea typeface="Open Sans"/>
              </a:rPr>
              <a:t>is a high quality video data used for detailed viewing of the video signal coming from the camera.</a:t>
            </a:r>
            <a:endParaRPr lang="ru-RU" sz="2600" b="0" strike="noStrike" spc="-1">
              <a:solidFill>
                <a:srgbClr val="000000"/>
              </a:solidFill>
              <a:latin typeface="Arial"/>
            </a:endParaRPr>
          </a:p>
        </p:txBody>
      </p:sp>
      <p:sp>
        <p:nvSpPr>
          <p:cNvPr id="86" name="Subtitle text about project"/>
          <p:cNvSpPr/>
          <p:nvPr/>
        </p:nvSpPr>
        <p:spPr>
          <a:xfrm>
            <a:off x="3405240" y="5607720"/>
            <a:ext cx="6878520" cy="7102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4000" b="0" strike="noStrike" spc="-1">
                <a:solidFill>
                  <a:srgbClr val="31333D"/>
                </a:solidFill>
                <a:latin typeface="Montserrat ExtraBold"/>
                <a:ea typeface="Maven Pro Medium"/>
              </a:rPr>
              <a:t>Main stream</a:t>
            </a:r>
            <a:endParaRPr lang="ru-RU" sz="4000" b="0" strike="noStrike" spc="-1">
              <a:solidFill>
                <a:srgbClr val="000000"/>
              </a:solidFill>
              <a:latin typeface="Arial"/>
            </a:endParaRPr>
          </a:p>
        </p:txBody>
      </p:sp>
      <p:sp>
        <p:nvSpPr>
          <p:cNvPr id="87" name="Lorem ipsum dolor sit amet, consectetur adipiscing elit, sed do eiusmod tempor incididunt ut labore et dolore magna aliqua. Ut enim ad minim veniam, quis nostrud"/>
          <p:cNvSpPr/>
          <p:nvPr/>
        </p:nvSpPr>
        <p:spPr>
          <a:xfrm>
            <a:off x="3405240" y="10099080"/>
            <a:ext cx="8658720" cy="20019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20000"/>
              </a:lnSpc>
              <a:spcBef>
                <a:spcPts val="2001"/>
              </a:spcBef>
              <a:tabLst>
                <a:tab pos="0" algn="l"/>
              </a:tabLst>
            </a:pPr>
            <a:r>
              <a:rPr lang="en-US" sz="2600" b="0" strike="noStrike" spc="-1">
                <a:solidFill>
                  <a:srgbClr val="646979"/>
                </a:solidFill>
                <a:latin typeface="Montserrat"/>
                <a:ea typeface="Open Sans"/>
              </a:rPr>
              <a:t>are special local channels for which a different archive depth of the main stream is set. Such channels are grouped in a separate folder called ‘Privileged channels’.</a:t>
            </a:r>
            <a:endParaRPr lang="ru-RU" sz="2600" b="0" strike="noStrike" spc="-1">
              <a:solidFill>
                <a:srgbClr val="000000"/>
              </a:solidFill>
              <a:latin typeface="Arial"/>
            </a:endParaRPr>
          </a:p>
        </p:txBody>
      </p:sp>
      <p:sp>
        <p:nvSpPr>
          <p:cNvPr id="88" name="Subtitle text about project"/>
          <p:cNvSpPr/>
          <p:nvPr/>
        </p:nvSpPr>
        <p:spPr>
          <a:xfrm>
            <a:off x="3405240" y="8909640"/>
            <a:ext cx="6878520" cy="7102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4000" b="0" strike="noStrike" spc="-1">
                <a:solidFill>
                  <a:srgbClr val="31333D"/>
                </a:solidFill>
                <a:latin typeface="Montserrat ExtraBold"/>
                <a:ea typeface="Maven Pro Medium"/>
              </a:rPr>
              <a:t>Preferred stream</a:t>
            </a:r>
            <a:endParaRPr lang="ru-RU" sz="4000" b="0" strike="noStrike" spc="-1">
              <a:solidFill>
                <a:srgbClr val="000000"/>
              </a:solidFill>
              <a:latin typeface="Arial"/>
            </a:endParaRPr>
          </a:p>
        </p:txBody>
      </p:sp>
      <p:sp>
        <p:nvSpPr>
          <p:cNvPr id="89" name="Lorem ipsum dolor sit amet, consectetur adipiscing elit, sed do eiusmod tempor incididunt ut labore et dolore magna aliqua. Ut enim ad minim veniam, quis nostrud"/>
          <p:cNvSpPr/>
          <p:nvPr/>
        </p:nvSpPr>
        <p:spPr>
          <a:xfrm>
            <a:off x="13601880" y="6445800"/>
            <a:ext cx="9873360" cy="63118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20000"/>
              </a:lnSpc>
              <a:spcBef>
                <a:spcPts val="2001"/>
              </a:spcBef>
              <a:tabLst>
                <a:tab pos="0" algn="l"/>
              </a:tabLst>
            </a:pPr>
            <a:r>
              <a:rPr lang="en-US" sz="2600" b="0" strike="noStrike" spc="-1">
                <a:solidFill>
                  <a:srgbClr val="646979"/>
                </a:solidFill>
                <a:latin typeface="Montserrat"/>
                <a:ea typeface="Open Sans"/>
              </a:rPr>
              <a:t>is video data of low quality (compared to the main stream), used in cases when signals from a significant number of cameras need to be displayed on the screen at the same time. </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646979"/>
                </a:solidFill>
                <a:latin typeface="Montserrat"/>
                <a:ea typeface="Open Sans"/>
              </a:rPr>
              <a:t>In this case, good video quality is not required to display camera signals. When you switch from general scene viewing to detailed viewing of the selected scene, you will be automatically switched from the substream to the main stream. </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646979"/>
                </a:solidFill>
                <a:latin typeface="Montserrat"/>
                <a:ea typeface="Open Sans"/>
              </a:rPr>
              <a:t>Using a substream allows you to significantly reduce the load on the server and network (in case of connecting to the TRASSIR server via the network using TRASSIR client).</a:t>
            </a:r>
            <a:endParaRPr lang="ru-RU" sz="2600" b="0" strike="noStrike" spc="-1">
              <a:solidFill>
                <a:srgbClr val="000000"/>
              </a:solidFill>
              <a:latin typeface="Arial"/>
            </a:endParaRPr>
          </a:p>
        </p:txBody>
      </p:sp>
      <p:sp>
        <p:nvSpPr>
          <p:cNvPr id="90" name="Subtitle text about project"/>
          <p:cNvSpPr/>
          <p:nvPr/>
        </p:nvSpPr>
        <p:spPr>
          <a:xfrm>
            <a:off x="13590720" y="5607720"/>
            <a:ext cx="6878520" cy="7102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4000" b="0" strike="noStrike" spc="-1">
                <a:solidFill>
                  <a:srgbClr val="31333D"/>
                </a:solidFill>
                <a:latin typeface="Montserrat ExtraBold"/>
                <a:ea typeface="Maven Pro Medium"/>
              </a:rPr>
              <a:t>Substream</a:t>
            </a:r>
            <a:endParaRPr lang="ru-RU" sz="4000" b="0" strike="noStrike" spc="-1">
              <a:solidFill>
                <a:srgbClr val="000000"/>
              </a:solidFill>
              <a:latin typeface="Arial"/>
            </a:endParaRPr>
          </a:p>
        </p:txBody>
      </p:sp>
      <p:sp>
        <p:nvSpPr>
          <p:cNvPr id="91" name="Subtitle text about project"/>
          <p:cNvSpPr/>
          <p:nvPr/>
        </p:nvSpPr>
        <p:spPr>
          <a:xfrm>
            <a:off x="3405240" y="5623920"/>
            <a:ext cx="6878520" cy="7174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endParaRPr lang="ru-RU" sz="4000" b="0" strike="noStrike" spc="-1">
              <a:solidFill>
                <a:srgbClr val="31333D"/>
              </a:solidFill>
              <a:latin typeface="Montserrat ExtraBold"/>
              <a:ea typeface="Maven Pro Medium"/>
            </a:endParaRPr>
          </a:p>
        </p:txBody>
      </p:sp>
      <p:sp>
        <p:nvSpPr>
          <p:cNvPr id="92" name="Subtitle text about project"/>
          <p:cNvSpPr/>
          <p:nvPr/>
        </p:nvSpPr>
        <p:spPr>
          <a:xfrm>
            <a:off x="3405240" y="8925840"/>
            <a:ext cx="6878520" cy="7174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endParaRPr lang="ru-RU" sz="4000" b="0" strike="noStrike" spc="-1">
              <a:solidFill>
                <a:srgbClr val="31333D"/>
              </a:solidFill>
              <a:latin typeface="Montserrat ExtraBold"/>
              <a:ea typeface="Maven Pro Medium"/>
            </a:endParaRPr>
          </a:p>
        </p:txBody>
      </p:sp>
      <p:sp>
        <p:nvSpPr>
          <p:cNvPr id="93" name="Subtitle text about project"/>
          <p:cNvSpPr/>
          <p:nvPr/>
        </p:nvSpPr>
        <p:spPr>
          <a:xfrm>
            <a:off x="13590720" y="5623920"/>
            <a:ext cx="6878520" cy="7174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endParaRPr lang="ru-RU" sz="4000" b="0" strike="noStrike" spc="-1">
              <a:solidFill>
                <a:srgbClr val="31333D"/>
              </a:solidFill>
              <a:latin typeface="Montserrat ExtraBold"/>
              <a:ea typeface="Maven Pro Medium"/>
            </a:endParaRPr>
          </a:p>
        </p:txBody>
      </p:sp>
      <p:sp>
        <p:nvSpPr>
          <p:cNvPr id="94" name="Круг: прозрачная заливка 2"/>
          <p:cNvSpPr/>
          <p:nvPr/>
        </p:nvSpPr>
        <p:spPr>
          <a:xfrm>
            <a:off x="2476440" y="5653080"/>
            <a:ext cx="660960" cy="639000"/>
          </a:xfrm>
          <a:prstGeom prst="donut">
            <a:avLst>
              <a:gd name="adj" fmla="val 25000"/>
            </a:avLst>
          </a:prstGeom>
          <a:gradFill rotWithShape="0">
            <a:gsLst>
              <a:gs pos="0">
                <a:srgbClr val="5E9EEE"/>
              </a:gs>
              <a:gs pos="100000">
                <a:srgbClr val="635ED6"/>
              </a:gs>
              <a:gs pos="100000">
                <a:srgbClr val="B9B7ED"/>
              </a:gs>
              <a:gs pos="100000">
                <a:srgbClr val="D0CFF3"/>
              </a:gs>
            </a:gsLst>
            <a:lin ang="5400000"/>
          </a:gradFill>
          <a:ln w="12700">
            <a:noFill/>
          </a:ln>
        </p:spPr>
        <p:style>
          <a:lnRef idx="0">
            <a:scrgbClr r="0" g="0" b="0"/>
          </a:lnRef>
          <a:fillRef idx="0">
            <a:scrgbClr r="0" g="0" b="0"/>
          </a:fillRef>
          <a:effectRef idx="0">
            <a:scrgbClr r="0" g="0" b="0"/>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95" name="Круг: прозрачная заливка 3"/>
          <p:cNvSpPr/>
          <p:nvPr/>
        </p:nvSpPr>
        <p:spPr>
          <a:xfrm>
            <a:off x="2476440" y="9004320"/>
            <a:ext cx="660960" cy="639000"/>
          </a:xfrm>
          <a:prstGeom prst="donut">
            <a:avLst>
              <a:gd name="adj" fmla="val 25000"/>
            </a:avLst>
          </a:prstGeom>
          <a:gradFill rotWithShape="0">
            <a:gsLst>
              <a:gs pos="10000">
                <a:srgbClr val="1BB726"/>
              </a:gs>
              <a:gs pos="100000">
                <a:srgbClr val="0B933F"/>
              </a:gs>
            </a:gsLst>
            <a:lin ang="5400000"/>
          </a:gradFill>
          <a:ln w="12700">
            <a:noFill/>
          </a:ln>
        </p:spPr>
        <p:style>
          <a:lnRef idx="0">
            <a:scrgbClr r="0" g="0" b="0"/>
          </a:lnRef>
          <a:fillRef idx="0">
            <a:scrgbClr r="0" g="0" b="0"/>
          </a:fillRef>
          <a:effectRef idx="0">
            <a:scrgbClr r="0" g="0" b="0"/>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96" name="Круг: прозрачная заливка 4"/>
          <p:cNvSpPr/>
          <p:nvPr/>
        </p:nvSpPr>
        <p:spPr>
          <a:xfrm>
            <a:off x="12729240" y="5578200"/>
            <a:ext cx="660960" cy="639000"/>
          </a:xfrm>
          <a:prstGeom prst="donut">
            <a:avLst>
              <a:gd name="adj" fmla="val 25000"/>
            </a:avLst>
          </a:prstGeom>
          <a:gradFill rotWithShape="0">
            <a:gsLst>
              <a:gs pos="0">
                <a:srgbClr val="FFC000"/>
              </a:gs>
              <a:gs pos="100000">
                <a:srgbClr val="FFC000"/>
              </a:gs>
            </a:gsLst>
            <a:lin ang="2700000"/>
          </a:gradFill>
          <a:ln w="12700">
            <a:noFill/>
          </a:ln>
        </p:spPr>
        <p:style>
          <a:lnRef idx="0">
            <a:scrgbClr r="0" g="0" b="0"/>
          </a:lnRef>
          <a:fillRef idx="0">
            <a:scrgbClr r="0" g="0" b="0"/>
          </a:fillRef>
          <a:effectRef idx="0">
            <a:scrgbClr r="0" g="0" b="0"/>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97" name="TextBox 5"/>
          <p:cNvSpPr/>
          <p:nvPr/>
        </p:nvSpPr>
        <p:spPr>
          <a:xfrm>
            <a:off x="1932120" y="3130920"/>
            <a:ext cx="20271240" cy="1381680"/>
          </a:xfrm>
          <a:prstGeom prst="rect">
            <a:avLst/>
          </a:prstGeom>
          <a:noFill/>
          <a:ln w="12700">
            <a:noFill/>
          </a:ln>
        </p:spPr>
        <p:style>
          <a:lnRef idx="0">
            <a:scrgbClr r="0" g="0" b="0"/>
          </a:lnRef>
          <a:fillRef idx="0">
            <a:scrgbClr r="0" g="0" b="0"/>
          </a:fillRef>
          <a:effectRef idx="0">
            <a:scrgbClr r="0" g="0" b="0"/>
          </a:effectRef>
          <a:fontRef idx="minor"/>
        </p:style>
        <p:txBody>
          <a:bodyPr horzOverflow="overflow" lIns="50760" tIns="50760" rIns="50760" bIns="50760" numCol="1" spcCol="38160" anchor="ctr">
            <a:spAutoFit/>
          </a:bodyPr>
          <a:lstStyle/>
          <a:p>
            <a:pPr defTabSz="825480">
              <a:lnSpc>
                <a:spcPct val="100000"/>
              </a:lnSpc>
              <a:tabLst>
                <a:tab pos="0" algn="l"/>
              </a:tabLst>
            </a:pPr>
            <a:r>
              <a:rPr lang="en-US" sz="2800" b="0" strike="noStrike" spc="-1">
                <a:solidFill>
                  <a:srgbClr val="333333"/>
                </a:solidFill>
                <a:latin typeface="Montserrat Medium"/>
                <a:ea typeface="Helvetica Neue"/>
              </a:rPr>
              <a:t>With certain settings TRASSIR software allows to record a main video stream, preferred stream and substream to HDD.</a:t>
            </a:r>
            <a:endParaRPr lang="ru-RU" sz="2800" b="0" strike="noStrike" spc="-1">
              <a:solidFill>
                <a:srgbClr val="000000"/>
              </a:solidFill>
              <a:latin typeface="Arial"/>
            </a:endParaRPr>
          </a:p>
          <a:p>
            <a:pPr defTabSz="825480">
              <a:lnSpc>
                <a:spcPct val="100000"/>
              </a:lnSpc>
              <a:tabLst>
                <a:tab pos="0" algn="l"/>
              </a:tabLst>
            </a:pPr>
            <a:r>
              <a:rPr lang="en-US" sz="2800" b="0" strike="noStrike" spc="-1">
                <a:solidFill>
                  <a:srgbClr val="333333"/>
                </a:solidFill>
                <a:latin typeface="Montserrat Medium"/>
                <a:ea typeface="Helvetica Neue"/>
              </a:rPr>
              <a:t>If there are many HDDs in the system, TRASSIR software will alternate HDDs depending on the load on each. </a:t>
            </a:r>
            <a:endParaRPr lang="ru-RU" sz="2800" b="0" strike="noStrike" spc="-1">
              <a:solidFill>
                <a:srgbClr val="000000"/>
              </a:solidFill>
              <a:latin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6"/>
        </a:solidFill>
        <a:effectLst/>
      </p:bgPr>
    </p:bg>
    <p:spTree>
      <p:nvGrpSpPr>
        <p:cNvPr id="1" name=""/>
        <p:cNvGrpSpPr/>
        <p:nvPr/>
      </p:nvGrpSpPr>
      <p:grpSpPr>
        <a:xfrm>
          <a:off x="0" y="0"/>
          <a:ext cx="0" cy="0"/>
          <a:chOff x="0" y="0"/>
          <a:chExt cx="0" cy="0"/>
        </a:xfrm>
      </p:grpSpPr>
      <p:grpSp>
        <p:nvGrpSpPr>
          <p:cNvPr id="98" name="Группа"/>
          <p:cNvGrpSpPr/>
          <p:nvPr/>
        </p:nvGrpSpPr>
        <p:grpSpPr>
          <a:xfrm>
            <a:off x="13490280" y="1053360"/>
            <a:ext cx="8733600" cy="11319840"/>
            <a:chOff x="13490280" y="1053360"/>
            <a:chExt cx="8733600" cy="11319840"/>
          </a:xfrm>
        </p:grpSpPr>
        <p:sp>
          <p:nvSpPr>
            <p:cNvPr id="99" name="Title text slide"/>
            <p:cNvSpPr/>
            <p:nvPr/>
          </p:nvSpPr>
          <p:spPr>
            <a:xfrm>
              <a:off x="13500360" y="1053360"/>
              <a:ext cx="8526960" cy="339264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ctr">
              <a:spAutoFit/>
            </a:bodyPr>
            <a:lstStyle/>
            <a:p>
              <a:pPr defTabSz="825480">
                <a:lnSpc>
                  <a:spcPct val="100000"/>
                </a:lnSpc>
                <a:tabLst>
                  <a:tab pos="0" algn="l"/>
                </a:tabLst>
              </a:pPr>
              <a:r>
                <a:rPr lang="en-US" sz="7200" b="0" strike="noStrike" spc="-1">
                  <a:solidFill>
                    <a:srgbClr val="31333D"/>
                  </a:solidFill>
                  <a:latin typeface="Montserrat ExtraBold"/>
                  <a:ea typeface="Maven Pro Medium"/>
                </a:rPr>
                <a:t>Record distribution on HDD</a:t>
              </a:r>
              <a:endParaRPr lang="ru-RU" sz="7200" b="0" strike="noStrike" spc="-1">
                <a:solidFill>
                  <a:srgbClr val="000000"/>
                </a:solidFill>
                <a:latin typeface="Arial"/>
              </a:endParaRPr>
            </a:p>
          </p:txBody>
        </p:sp>
        <p:sp>
          <p:nvSpPr>
            <p:cNvPr id="100" name="Ut enim ad minim veniam, quis nostrud exercitation ullamco laboris nisi ut aliquip ex ea commo consequat. Duis aute irure dolor in reprehenderit in Lorem ipsum dolor sit amet, consectetur sed adipiscing elit, sed do eiusmod tempor incididunt ut labore et dolore magna aliqua. Voluptate velit esse cillum dolore eu fugiat nulla pariatur. Excepteur sint occaecat cupidatat non proiden"/>
            <p:cNvSpPr/>
            <p:nvPr/>
          </p:nvSpPr>
          <p:spPr>
            <a:xfrm>
              <a:off x="13490280" y="4569480"/>
              <a:ext cx="8733600" cy="780372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numCol="1" spcCol="0" anchor="t">
              <a:spAutoFit/>
            </a:bodyPr>
            <a:lstStyle/>
            <a:p>
              <a:pPr defTabSz="825480">
                <a:lnSpc>
                  <a:spcPct val="120000"/>
                </a:lnSpc>
                <a:spcBef>
                  <a:spcPts val="2001"/>
                </a:spcBef>
                <a:tabLst>
                  <a:tab pos="0" algn="l"/>
                </a:tabLst>
              </a:pPr>
              <a:r>
                <a:rPr lang="en-US" sz="2600" b="0" strike="noStrike" spc="-1">
                  <a:solidFill>
                    <a:srgbClr val="333333"/>
                  </a:solidFill>
                  <a:latin typeface="Montserrat"/>
                  <a:ea typeface="Open Sans"/>
                </a:rPr>
                <a:t>The main stream and preferred video stream on HDDs are recorded by n-1 algorithm, i.e. the sub-stream is always recorded on a separate HDD.</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The number of involved disks will also depend on the number of channels on the server:</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1-4 channels - recording goes to 1 HDD.</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5-9 channels - recording goes to 2 HDD.</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10-14 channels - recording goes to 3 HDD.</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15+ channels - recording goes to 4 HDD.</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i="1" strike="noStrike" spc="-1">
                  <a:solidFill>
                    <a:srgbClr val="333333"/>
                  </a:solidFill>
                  <a:latin typeface="Montserrat"/>
                  <a:ea typeface="Open Sans"/>
                </a:rPr>
                <a:t>If you add an additional disk, it will be recorded along with the rest, filling up gradually. You should not expect a sharp increase in the archive depth, especially if the archive depth is large. </a:t>
              </a:r>
              <a:endParaRPr lang="ru-RU" sz="2600" b="0" strike="noStrike" spc="-1">
                <a:solidFill>
                  <a:srgbClr val="000000"/>
                </a:solidFill>
                <a:latin typeface="Arial"/>
              </a:endParaRPr>
            </a:p>
          </p:txBody>
        </p:sp>
      </p:grpSp>
      <p:grpSp>
        <p:nvGrpSpPr>
          <p:cNvPr id="101" name="Группа"/>
          <p:cNvGrpSpPr/>
          <p:nvPr/>
        </p:nvGrpSpPr>
        <p:grpSpPr>
          <a:xfrm>
            <a:off x="10033560" y="5656320"/>
            <a:ext cx="2402640" cy="2402640"/>
            <a:chOff x="10033560" y="5656320"/>
            <a:chExt cx="2402640" cy="2402640"/>
          </a:xfrm>
        </p:grpSpPr>
        <p:sp>
          <p:nvSpPr>
            <p:cNvPr id="102" name="Кружок"/>
            <p:cNvSpPr/>
            <p:nvPr/>
          </p:nvSpPr>
          <p:spPr>
            <a:xfrm>
              <a:off x="10033560" y="5656320"/>
              <a:ext cx="2402640" cy="2402640"/>
            </a:xfrm>
            <a:prstGeom prst="ellipse">
              <a:avLst/>
            </a:pr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numCol="1" spcCol="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03" name="Freeform 11"/>
            <p:cNvSpPr/>
            <p:nvPr/>
          </p:nvSpPr>
          <p:spPr>
            <a:xfrm rot="10800000">
              <a:off x="10872000" y="6491880"/>
              <a:ext cx="727560" cy="732960"/>
            </a:xfrm>
            <a:custGeom>
              <a:avLst/>
              <a:gdLst>
                <a:gd name="textAreaLeft" fmla="*/ 0 w 727560"/>
                <a:gd name="textAreaRight" fmla="*/ 728280 w 727560"/>
                <a:gd name="textAreaTop" fmla="*/ 0 h 732960"/>
                <a:gd name="textAreaBottom" fmla="*/ 733680 h 732960"/>
              </a:gdLst>
              <a:ahLst/>
              <a:cxnLst/>
              <a:rect l="textAreaLeft" t="textAreaTop" r="textAreaRight" b="textAreaBottom"/>
              <a:pathLst>
                <a:path w="21600" h="21600">
                  <a:moveTo>
                    <a:pt x="21600" y="9507"/>
                  </a:moveTo>
                  <a:lnTo>
                    <a:pt x="4949" y="9507"/>
                  </a:lnTo>
                  <a:lnTo>
                    <a:pt x="12762" y="1817"/>
                  </a:lnTo>
                  <a:lnTo>
                    <a:pt x="10676" y="0"/>
                  </a:lnTo>
                  <a:lnTo>
                    <a:pt x="0" y="10800"/>
                  </a:lnTo>
                  <a:lnTo>
                    <a:pt x="10676" y="21600"/>
                  </a:lnTo>
                  <a:lnTo>
                    <a:pt x="12762" y="19538"/>
                  </a:lnTo>
                  <a:lnTo>
                    <a:pt x="4949" y="12093"/>
                  </a:lnTo>
                  <a:lnTo>
                    <a:pt x="21600" y="12093"/>
                  </a:lnTo>
                  <a:lnTo>
                    <a:pt x="21600" y="9507"/>
                  </a:lnTo>
                </a:path>
              </a:pathLst>
            </a:custGeom>
            <a:solidFill>
              <a:srgbClr val="FFFFFF"/>
            </a:solidFill>
            <a:ln w="12700">
              <a:noFill/>
            </a:ln>
          </p:spPr>
          <p:style>
            <a:lnRef idx="0">
              <a:scrgbClr r="0" g="0" b="0"/>
            </a:lnRef>
            <a:fillRef idx="0">
              <a:scrgbClr r="0" g="0" b="0"/>
            </a:fillRef>
            <a:effectRef idx="0">
              <a:scrgbClr r="0" g="0" b="0"/>
            </a:effectRef>
            <a:fontRef idx="minor"/>
          </p:style>
          <p:txBody>
            <a:bodyPr lIns="45720" tIns="45000" rIns="45720" bIns="45000" numCol="1" spcCol="0" anchor="ctr">
              <a:noAutofit/>
            </a:bodyPr>
            <a:lstStyle/>
            <a:p>
              <a:pPr defTabSz="914400">
                <a:lnSpc>
                  <a:spcPct val="100000"/>
                </a:lnSpc>
                <a:tabLst>
                  <a:tab pos="0" algn="l"/>
                </a:tabLst>
              </a:pPr>
              <a:endParaRPr lang="ru-RU" sz="1800" b="0" strike="noStrike" spc="-1">
                <a:solidFill>
                  <a:srgbClr val="000000"/>
                </a:solidFill>
                <a:latin typeface="Roboto"/>
                <a:ea typeface="Roboto"/>
              </a:endParaRPr>
            </a:p>
          </p:txBody>
        </p:sp>
      </p:grpSp>
      <p:pic>
        <p:nvPicPr>
          <p:cNvPr id="104" name="Picture 2" descr="Harddisk, hdd"/>
          <p:cNvPicPr/>
          <p:nvPr/>
        </p:nvPicPr>
        <p:blipFill>
          <a:blip r:embed="rId2"/>
          <a:stretch/>
        </p:blipFill>
        <p:spPr>
          <a:xfrm>
            <a:off x="1136520" y="1425960"/>
            <a:ext cx="1218600" cy="1218600"/>
          </a:xfrm>
          <a:prstGeom prst="rect">
            <a:avLst/>
          </a:prstGeom>
          <a:ln w="0">
            <a:noFill/>
          </a:ln>
        </p:spPr>
      </p:pic>
      <p:sp>
        <p:nvSpPr>
          <p:cNvPr id="105" name="Стрелка: вниз 24"/>
          <p:cNvSpPr/>
          <p:nvPr/>
        </p:nvSpPr>
        <p:spPr>
          <a:xfrm>
            <a:off x="7556400" y="1026360"/>
            <a:ext cx="304200" cy="563040"/>
          </a:xfrm>
          <a:prstGeom prst="downArrow">
            <a:avLst>
              <a:gd name="adj1" fmla="val 50000"/>
              <a:gd name="adj2" fmla="val 50000"/>
            </a:avLst>
          </a:prstGeom>
          <a:gradFill rotWithShape="0">
            <a:gsLst>
              <a:gs pos="36000">
                <a:srgbClr val="4991EC"/>
              </a:gs>
              <a:gs pos="100000">
                <a:srgbClr val="635ED6"/>
              </a:gs>
            </a:gsLst>
            <a:lin ang="2010000"/>
          </a:gradFill>
          <a:ln w="0">
            <a:no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06" name="TextBox 25"/>
          <p:cNvSpPr/>
          <p:nvPr/>
        </p:nvSpPr>
        <p:spPr>
          <a:xfrm>
            <a:off x="8315640" y="1097640"/>
            <a:ext cx="1757880" cy="405720"/>
          </a:xfrm>
          <a:prstGeom prst="rect">
            <a:avLst/>
          </a:prstGeom>
          <a:noFill/>
          <a:ln w="12700">
            <a:noFill/>
          </a:ln>
        </p:spPr>
        <p:style>
          <a:lnRef idx="0">
            <a:scrgbClr r="0" g="0" b="0"/>
          </a:lnRef>
          <a:fillRef idx="0">
            <a:scrgbClr r="0" g="0" b="0"/>
          </a:fillRef>
          <a:effectRef idx="0">
            <a:scrgbClr r="0" g="0" b="0"/>
          </a:effectRef>
          <a:fontRef idx="minor"/>
        </p:style>
        <p:txBody>
          <a:bodyPr horzOverflow="overflow" wrap="none" lIns="50760" tIns="50760" rIns="50760" bIns="50760" numCol="1" spcCol="38160" anchor="ctr">
            <a:spAutoFit/>
          </a:bodyPr>
          <a:lstStyle/>
          <a:p>
            <a:pPr algn="ctr" defTabSz="825480">
              <a:lnSpc>
                <a:spcPct val="100000"/>
              </a:lnSpc>
              <a:tabLst>
                <a:tab pos="0" algn="l"/>
              </a:tabLst>
            </a:pPr>
            <a:r>
              <a:rPr lang="en-US" sz="2000" b="1" strike="noStrike" spc="-1">
                <a:solidFill>
                  <a:srgbClr val="000000"/>
                </a:solidFill>
                <a:latin typeface="Montserrat"/>
                <a:ea typeface="Helvetica Neue"/>
              </a:rPr>
              <a:t>Main stream</a:t>
            </a:r>
            <a:endParaRPr lang="ru-RU" sz="2000" b="0" strike="noStrike" spc="-1">
              <a:solidFill>
                <a:srgbClr val="000000"/>
              </a:solidFill>
              <a:latin typeface="Arial"/>
            </a:endParaRPr>
          </a:p>
        </p:txBody>
      </p:sp>
      <p:sp>
        <p:nvSpPr>
          <p:cNvPr id="107" name="Стрелка: вниз 29"/>
          <p:cNvSpPr/>
          <p:nvPr/>
        </p:nvSpPr>
        <p:spPr>
          <a:xfrm>
            <a:off x="7556400" y="1660680"/>
            <a:ext cx="304200" cy="563040"/>
          </a:xfrm>
          <a:prstGeom prst="downArrow">
            <a:avLst>
              <a:gd name="adj1" fmla="val 50000"/>
              <a:gd name="adj2" fmla="val 50000"/>
            </a:avLst>
          </a:prstGeom>
          <a:gradFill rotWithShape="0">
            <a:gsLst>
              <a:gs pos="57000">
                <a:srgbClr val="1BB726"/>
              </a:gs>
              <a:gs pos="100000">
                <a:srgbClr val="BDE8C5"/>
              </a:gs>
            </a:gsLst>
            <a:lin ang="5400000"/>
          </a:gradFill>
          <a:ln w="0">
            <a:no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08" name="TextBox 30"/>
          <p:cNvSpPr/>
          <p:nvPr/>
        </p:nvSpPr>
        <p:spPr>
          <a:xfrm>
            <a:off x="8337240" y="1816560"/>
            <a:ext cx="2365920" cy="405720"/>
          </a:xfrm>
          <a:prstGeom prst="rect">
            <a:avLst/>
          </a:prstGeom>
          <a:noFill/>
          <a:ln w="12700">
            <a:noFill/>
          </a:ln>
        </p:spPr>
        <p:style>
          <a:lnRef idx="0">
            <a:scrgbClr r="0" g="0" b="0"/>
          </a:lnRef>
          <a:fillRef idx="0">
            <a:scrgbClr r="0" g="0" b="0"/>
          </a:fillRef>
          <a:effectRef idx="0">
            <a:scrgbClr r="0" g="0" b="0"/>
          </a:effectRef>
          <a:fontRef idx="minor"/>
        </p:style>
        <p:txBody>
          <a:bodyPr horzOverflow="overflow" wrap="none" lIns="50760" tIns="50760" rIns="50760" bIns="50760" numCol="1" spcCol="38160" anchor="ctr">
            <a:spAutoFit/>
          </a:bodyPr>
          <a:lstStyle/>
          <a:p>
            <a:pPr algn="ctr" defTabSz="825480">
              <a:lnSpc>
                <a:spcPct val="100000"/>
              </a:lnSpc>
              <a:tabLst>
                <a:tab pos="0" algn="l"/>
              </a:tabLst>
            </a:pPr>
            <a:r>
              <a:rPr lang="en-US" sz="2000" b="1" strike="noStrike" spc="-1">
                <a:solidFill>
                  <a:srgbClr val="000000"/>
                </a:solidFill>
                <a:latin typeface="Montserrat"/>
                <a:ea typeface="Helvetica Neue"/>
              </a:rPr>
              <a:t>Preferred stream</a:t>
            </a:r>
            <a:endParaRPr lang="ru-RU" sz="2000" b="0" strike="noStrike" spc="-1">
              <a:solidFill>
                <a:srgbClr val="000000"/>
              </a:solidFill>
              <a:latin typeface="Arial"/>
            </a:endParaRPr>
          </a:p>
        </p:txBody>
      </p:sp>
      <p:sp>
        <p:nvSpPr>
          <p:cNvPr id="109" name="Стрелка: вниз 31"/>
          <p:cNvSpPr/>
          <p:nvPr/>
        </p:nvSpPr>
        <p:spPr>
          <a:xfrm>
            <a:off x="7556400" y="2310480"/>
            <a:ext cx="304200" cy="563040"/>
          </a:xfrm>
          <a:prstGeom prst="downArrow">
            <a:avLst>
              <a:gd name="adj1" fmla="val 50000"/>
              <a:gd name="adj2" fmla="val 50000"/>
            </a:avLst>
          </a:prstGeom>
          <a:gradFill rotWithShape="0">
            <a:gsLst>
              <a:gs pos="57000">
                <a:srgbClr val="FFC000"/>
              </a:gs>
              <a:gs pos="100000">
                <a:srgbClr val="BDE8C5"/>
              </a:gs>
            </a:gsLst>
            <a:lin ang="5400000"/>
          </a:gradFill>
          <a:ln w="0">
            <a:no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10" name="TextBox 32"/>
          <p:cNvSpPr/>
          <p:nvPr/>
        </p:nvSpPr>
        <p:spPr>
          <a:xfrm>
            <a:off x="8314200" y="2484720"/>
            <a:ext cx="1549080" cy="405720"/>
          </a:xfrm>
          <a:prstGeom prst="rect">
            <a:avLst/>
          </a:prstGeom>
          <a:noFill/>
          <a:ln w="12700">
            <a:noFill/>
          </a:ln>
        </p:spPr>
        <p:style>
          <a:lnRef idx="0">
            <a:scrgbClr r="0" g="0" b="0"/>
          </a:lnRef>
          <a:fillRef idx="0">
            <a:scrgbClr r="0" g="0" b="0"/>
          </a:fillRef>
          <a:effectRef idx="0">
            <a:scrgbClr r="0" g="0" b="0"/>
          </a:effectRef>
          <a:fontRef idx="minor"/>
        </p:style>
        <p:txBody>
          <a:bodyPr horzOverflow="overflow" wrap="none" lIns="50760" tIns="50760" rIns="50760" bIns="50760" numCol="1" spcCol="38160" anchor="ctr">
            <a:spAutoFit/>
          </a:bodyPr>
          <a:lstStyle/>
          <a:p>
            <a:pPr algn="ctr" defTabSz="825480">
              <a:lnSpc>
                <a:spcPct val="100000"/>
              </a:lnSpc>
              <a:tabLst>
                <a:tab pos="0" algn="l"/>
              </a:tabLst>
            </a:pPr>
            <a:r>
              <a:rPr lang="en-US" sz="2000" b="1" strike="noStrike" spc="-1">
                <a:solidFill>
                  <a:srgbClr val="000000"/>
                </a:solidFill>
                <a:latin typeface="Montserrat"/>
                <a:ea typeface="Helvetica Neue"/>
              </a:rPr>
              <a:t>Substream</a:t>
            </a:r>
            <a:endParaRPr lang="ru-RU" sz="2000" b="0" strike="noStrike" spc="-1">
              <a:solidFill>
                <a:srgbClr val="000000"/>
              </a:solidFill>
              <a:latin typeface="Arial"/>
            </a:endParaRPr>
          </a:p>
        </p:txBody>
      </p:sp>
      <p:sp>
        <p:nvSpPr>
          <p:cNvPr id="111" name="Стрелка: вниз 33"/>
          <p:cNvSpPr/>
          <p:nvPr/>
        </p:nvSpPr>
        <p:spPr>
          <a:xfrm>
            <a:off x="7572960" y="2967480"/>
            <a:ext cx="304200" cy="563040"/>
          </a:xfrm>
          <a:prstGeom prst="downArrow">
            <a:avLst>
              <a:gd name="adj1" fmla="val 50000"/>
              <a:gd name="adj2" fmla="val 50000"/>
            </a:avLst>
          </a:prstGeom>
          <a:gradFill rotWithShape="0">
            <a:gsLst>
              <a:gs pos="31000">
                <a:srgbClr val="FF0000"/>
              </a:gs>
              <a:gs pos="100000">
                <a:srgbClr val="BDE8C5"/>
              </a:gs>
            </a:gsLst>
            <a:lin ang="5400000"/>
          </a:gradFill>
          <a:ln w="0">
            <a:no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12" name="TextBox 36"/>
          <p:cNvSpPr/>
          <p:nvPr/>
        </p:nvSpPr>
        <p:spPr>
          <a:xfrm>
            <a:off x="7848720" y="3149280"/>
            <a:ext cx="4127400" cy="405720"/>
          </a:xfrm>
          <a:prstGeom prst="rect">
            <a:avLst/>
          </a:prstGeom>
          <a:noFill/>
          <a:ln w="12700">
            <a:noFill/>
          </a:ln>
        </p:spPr>
        <p:style>
          <a:lnRef idx="0">
            <a:scrgbClr r="0" g="0" b="0"/>
          </a:lnRef>
          <a:fillRef idx="0">
            <a:scrgbClr r="0" g="0" b="0"/>
          </a:fillRef>
          <a:effectRef idx="0">
            <a:scrgbClr r="0" g="0" b="0"/>
          </a:effectRef>
          <a:fontRef idx="minor"/>
        </p:style>
        <p:txBody>
          <a:bodyPr horzOverflow="overflow" wrap="none" lIns="50760" tIns="50760" rIns="50760" bIns="50760" numCol="1" spcCol="38160" anchor="ctr">
            <a:spAutoFit/>
          </a:bodyPr>
          <a:lstStyle/>
          <a:p>
            <a:pPr algn="ctr" defTabSz="825480">
              <a:lnSpc>
                <a:spcPct val="100000"/>
              </a:lnSpc>
              <a:tabLst>
                <a:tab pos="0" algn="l"/>
              </a:tabLst>
            </a:pPr>
            <a:r>
              <a:rPr lang="en-US" sz="2000" b="1" strike="noStrike" spc="-1">
                <a:solidFill>
                  <a:srgbClr val="2F313F"/>
                </a:solidFill>
                <a:latin typeface="Montserrat"/>
                <a:ea typeface="Helvetica Neue"/>
              </a:rPr>
              <a:t>Stream  is not being  recorded</a:t>
            </a:r>
            <a:endParaRPr lang="ru-RU" sz="2000" b="0" strike="noStrike" spc="-1">
              <a:solidFill>
                <a:srgbClr val="000000"/>
              </a:solidFill>
              <a:latin typeface="Arial"/>
            </a:endParaRPr>
          </a:p>
        </p:txBody>
      </p:sp>
      <p:sp>
        <p:nvSpPr>
          <p:cNvPr id="113" name="Стрелка: вниз 38"/>
          <p:cNvSpPr/>
          <p:nvPr/>
        </p:nvSpPr>
        <p:spPr>
          <a:xfrm>
            <a:off x="1211040" y="74880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14" name="Стрелка: вниз 40"/>
          <p:cNvSpPr/>
          <p:nvPr/>
        </p:nvSpPr>
        <p:spPr>
          <a:xfrm>
            <a:off x="1564200" y="75924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15" name="Стрелка: вниз 42"/>
          <p:cNvSpPr/>
          <p:nvPr/>
        </p:nvSpPr>
        <p:spPr>
          <a:xfrm>
            <a:off x="1917360" y="735120"/>
            <a:ext cx="304200" cy="563040"/>
          </a:xfrm>
          <a:prstGeom prst="downArrow">
            <a:avLst>
              <a:gd name="adj1" fmla="val 50000"/>
              <a:gd name="adj2" fmla="val 50000"/>
            </a:avLst>
          </a:prstGeom>
          <a:gradFill rotWithShape="0">
            <a:gsLst>
              <a:gs pos="57000">
                <a:srgbClr val="FFC000"/>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16" name="Picture 2" descr="Harddisk, hdd"/>
          <p:cNvPicPr/>
          <p:nvPr/>
        </p:nvPicPr>
        <p:blipFill>
          <a:blip r:embed="rId2"/>
          <a:stretch/>
        </p:blipFill>
        <p:spPr>
          <a:xfrm>
            <a:off x="1107000" y="3782520"/>
            <a:ext cx="1218600" cy="1218600"/>
          </a:xfrm>
          <a:prstGeom prst="rect">
            <a:avLst/>
          </a:prstGeom>
          <a:ln w="0">
            <a:noFill/>
          </a:ln>
        </p:spPr>
      </p:pic>
      <p:sp>
        <p:nvSpPr>
          <p:cNvPr id="117" name="Стрелка: вниз 46"/>
          <p:cNvSpPr/>
          <p:nvPr/>
        </p:nvSpPr>
        <p:spPr>
          <a:xfrm>
            <a:off x="1363320" y="283716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18" name="Стрелка: вниз 48"/>
          <p:cNvSpPr/>
          <p:nvPr/>
        </p:nvSpPr>
        <p:spPr>
          <a:xfrm>
            <a:off x="1716480" y="284760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19" name="Picture 2" descr="Harddisk, hdd"/>
          <p:cNvPicPr/>
          <p:nvPr/>
        </p:nvPicPr>
        <p:blipFill>
          <a:blip r:embed="rId2"/>
          <a:stretch/>
        </p:blipFill>
        <p:spPr>
          <a:xfrm>
            <a:off x="3215880" y="3765240"/>
            <a:ext cx="1218600" cy="1218600"/>
          </a:xfrm>
          <a:prstGeom prst="rect">
            <a:avLst/>
          </a:prstGeom>
          <a:ln w="0">
            <a:noFill/>
          </a:ln>
        </p:spPr>
      </p:pic>
      <p:sp>
        <p:nvSpPr>
          <p:cNvPr id="120" name="Стрелка: вниз 52"/>
          <p:cNvSpPr/>
          <p:nvPr/>
        </p:nvSpPr>
        <p:spPr>
          <a:xfrm>
            <a:off x="3656160" y="2837160"/>
            <a:ext cx="304200" cy="563040"/>
          </a:xfrm>
          <a:prstGeom prst="downArrow">
            <a:avLst>
              <a:gd name="adj1" fmla="val 50000"/>
              <a:gd name="adj2" fmla="val 50000"/>
            </a:avLst>
          </a:prstGeom>
          <a:gradFill rotWithShape="0">
            <a:gsLst>
              <a:gs pos="57000">
                <a:srgbClr val="FFC000"/>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21" name="Стрелка: вниз 54"/>
          <p:cNvSpPr/>
          <p:nvPr/>
        </p:nvSpPr>
        <p:spPr>
          <a:xfrm>
            <a:off x="1363320" y="524880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22" name="Стрелка: вниз 56"/>
          <p:cNvSpPr/>
          <p:nvPr/>
        </p:nvSpPr>
        <p:spPr>
          <a:xfrm>
            <a:off x="1739160" y="524880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23" name="Picture 2" descr="Harddisk, hdd"/>
          <p:cNvPicPr/>
          <p:nvPr/>
        </p:nvPicPr>
        <p:blipFill>
          <a:blip r:embed="rId2"/>
          <a:stretch/>
        </p:blipFill>
        <p:spPr>
          <a:xfrm>
            <a:off x="1120680" y="6133320"/>
            <a:ext cx="1218600" cy="1218600"/>
          </a:xfrm>
          <a:prstGeom prst="rect">
            <a:avLst/>
          </a:prstGeom>
          <a:ln w="0">
            <a:noFill/>
          </a:ln>
        </p:spPr>
      </p:pic>
      <p:pic>
        <p:nvPicPr>
          <p:cNvPr id="124" name="Picture 2" descr="Harddisk, hdd"/>
          <p:cNvPicPr/>
          <p:nvPr/>
        </p:nvPicPr>
        <p:blipFill>
          <a:blip r:embed="rId2"/>
          <a:stretch/>
        </p:blipFill>
        <p:spPr>
          <a:xfrm>
            <a:off x="3274560" y="6168600"/>
            <a:ext cx="1218600" cy="1218600"/>
          </a:xfrm>
          <a:prstGeom prst="rect">
            <a:avLst/>
          </a:prstGeom>
          <a:ln w="0">
            <a:noFill/>
          </a:ln>
        </p:spPr>
      </p:pic>
      <p:sp>
        <p:nvSpPr>
          <p:cNvPr id="125" name="Стрелка: вниз 62"/>
          <p:cNvSpPr/>
          <p:nvPr/>
        </p:nvSpPr>
        <p:spPr>
          <a:xfrm>
            <a:off x="3451320" y="523800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26" name="Стрелка: вниз 64"/>
          <p:cNvSpPr/>
          <p:nvPr/>
        </p:nvSpPr>
        <p:spPr>
          <a:xfrm>
            <a:off x="3825360" y="523800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27" name="Picture 2" descr="Harddisk, hdd"/>
          <p:cNvPicPr/>
          <p:nvPr/>
        </p:nvPicPr>
        <p:blipFill>
          <a:blip r:embed="rId2"/>
          <a:stretch/>
        </p:blipFill>
        <p:spPr>
          <a:xfrm>
            <a:off x="5331240" y="6151320"/>
            <a:ext cx="1218600" cy="1218600"/>
          </a:xfrm>
          <a:prstGeom prst="rect">
            <a:avLst/>
          </a:prstGeom>
          <a:ln w="0">
            <a:noFill/>
          </a:ln>
        </p:spPr>
      </p:pic>
      <p:sp>
        <p:nvSpPr>
          <p:cNvPr id="128" name="Стрелка: вниз 68"/>
          <p:cNvSpPr/>
          <p:nvPr/>
        </p:nvSpPr>
        <p:spPr>
          <a:xfrm>
            <a:off x="5734080" y="5223600"/>
            <a:ext cx="304200" cy="563040"/>
          </a:xfrm>
          <a:prstGeom prst="downArrow">
            <a:avLst>
              <a:gd name="adj1" fmla="val 50000"/>
              <a:gd name="adj2" fmla="val 50000"/>
            </a:avLst>
          </a:prstGeom>
          <a:gradFill rotWithShape="0">
            <a:gsLst>
              <a:gs pos="57000">
                <a:srgbClr val="FFC000"/>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29" name="Picture 2" descr="Harddisk, hdd"/>
          <p:cNvPicPr/>
          <p:nvPr/>
        </p:nvPicPr>
        <p:blipFill>
          <a:blip r:embed="rId2"/>
          <a:stretch/>
        </p:blipFill>
        <p:spPr>
          <a:xfrm>
            <a:off x="1107000" y="8494560"/>
            <a:ext cx="1218600" cy="1218600"/>
          </a:xfrm>
          <a:prstGeom prst="rect">
            <a:avLst/>
          </a:prstGeom>
          <a:ln w="0">
            <a:noFill/>
          </a:ln>
        </p:spPr>
      </p:pic>
      <p:pic>
        <p:nvPicPr>
          <p:cNvPr id="130" name="Picture 2" descr="Harddisk, hdd"/>
          <p:cNvPicPr/>
          <p:nvPr/>
        </p:nvPicPr>
        <p:blipFill>
          <a:blip r:embed="rId2"/>
          <a:stretch/>
        </p:blipFill>
        <p:spPr>
          <a:xfrm>
            <a:off x="3274560" y="8509320"/>
            <a:ext cx="1218600" cy="1218600"/>
          </a:xfrm>
          <a:prstGeom prst="rect">
            <a:avLst/>
          </a:prstGeom>
          <a:ln w="0">
            <a:noFill/>
          </a:ln>
        </p:spPr>
      </p:pic>
      <p:pic>
        <p:nvPicPr>
          <p:cNvPr id="131" name="Picture 2" descr="Harddisk, hdd"/>
          <p:cNvPicPr/>
          <p:nvPr/>
        </p:nvPicPr>
        <p:blipFill>
          <a:blip r:embed="rId2"/>
          <a:stretch/>
        </p:blipFill>
        <p:spPr>
          <a:xfrm>
            <a:off x="5331240" y="8509320"/>
            <a:ext cx="1218600" cy="1218600"/>
          </a:xfrm>
          <a:prstGeom prst="rect">
            <a:avLst/>
          </a:prstGeom>
          <a:ln w="0">
            <a:noFill/>
          </a:ln>
        </p:spPr>
      </p:pic>
      <p:pic>
        <p:nvPicPr>
          <p:cNvPr id="132" name="Picture 2" descr="Harddisk, hdd"/>
          <p:cNvPicPr/>
          <p:nvPr/>
        </p:nvPicPr>
        <p:blipFill>
          <a:blip r:embed="rId2"/>
          <a:stretch/>
        </p:blipFill>
        <p:spPr>
          <a:xfrm>
            <a:off x="7332120" y="8509320"/>
            <a:ext cx="1218600" cy="1218600"/>
          </a:xfrm>
          <a:prstGeom prst="rect">
            <a:avLst/>
          </a:prstGeom>
          <a:ln w="0">
            <a:noFill/>
          </a:ln>
        </p:spPr>
      </p:pic>
      <p:sp>
        <p:nvSpPr>
          <p:cNvPr id="133" name="Стрелка: вниз 78"/>
          <p:cNvSpPr/>
          <p:nvPr/>
        </p:nvSpPr>
        <p:spPr>
          <a:xfrm>
            <a:off x="1359360" y="774576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34" name="Стрелка: вниз 80"/>
          <p:cNvSpPr/>
          <p:nvPr/>
        </p:nvSpPr>
        <p:spPr>
          <a:xfrm>
            <a:off x="1735200" y="774576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35" name="Стрелка: вниз 82"/>
          <p:cNvSpPr/>
          <p:nvPr/>
        </p:nvSpPr>
        <p:spPr>
          <a:xfrm>
            <a:off x="3520440" y="774576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36" name="Стрелка: вниз 84"/>
          <p:cNvSpPr/>
          <p:nvPr/>
        </p:nvSpPr>
        <p:spPr>
          <a:xfrm>
            <a:off x="3896280" y="774576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37" name="Стрелка: вниз 86"/>
          <p:cNvSpPr/>
          <p:nvPr/>
        </p:nvSpPr>
        <p:spPr>
          <a:xfrm>
            <a:off x="5581800" y="774576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38" name="Стрелка: вниз 88"/>
          <p:cNvSpPr/>
          <p:nvPr/>
        </p:nvSpPr>
        <p:spPr>
          <a:xfrm>
            <a:off x="5957640" y="774576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39" name="Стрелка: вниз 90"/>
          <p:cNvSpPr/>
          <p:nvPr/>
        </p:nvSpPr>
        <p:spPr>
          <a:xfrm>
            <a:off x="7727400" y="7750800"/>
            <a:ext cx="304200" cy="563040"/>
          </a:xfrm>
          <a:prstGeom prst="downArrow">
            <a:avLst>
              <a:gd name="adj1" fmla="val 50000"/>
              <a:gd name="adj2" fmla="val 50000"/>
            </a:avLst>
          </a:prstGeom>
          <a:gradFill rotWithShape="0">
            <a:gsLst>
              <a:gs pos="57000">
                <a:srgbClr val="FFC000"/>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40" name="Picture 2" descr="Harddisk, hdd"/>
          <p:cNvPicPr/>
          <p:nvPr/>
        </p:nvPicPr>
        <p:blipFill>
          <a:blip r:embed="rId2"/>
          <a:stretch/>
        </p:blipFill>
        <p:spPr>
          <a:xfrm>
            <a:off x="1089360" y="10456200"/>
            <a:ext cx="1218600" cy="1218600"/>
          </a:xfrm>
          <a:prstGeom prst="rect">
            <a:avLst/>
          </a:prstGeom>
          <a:ln w="0">
            <a:noFill/>
          </a:ln>
        </p:spPr>
      </p:pic>
      <p:pic>
        <p:nvPicPr>
          <p:cNvPr id="141" name="Picture 2" descr="Harddisk, hdd"/>
          <p:cNvPicPr/>
          <p:nvPr/>
        </p:nvPicPr>
        <p:blipFill>
          <a:blip r:embed="rId2"/>
          <a:stretch/>
        </p:blipFill>
        <p:spPr>
          <a:xfrm>
            <a:off x="3351240" y="10450440"/>
            <a:ext cx="1218600" cy="1218600"/>
          </a:xfrm>
          <a:prstGeom prst="rect">
            <a:avLst/>
          </a:prstGeom>
          <a:ln w="0">
            <a:noFill/>
          </a:ln>
        </p:spPr>
      </p:pic>
      <p:pic>
        <p:nvPicPr>
          <p:cNvPr id="142" name="Picture 2" descr="Harddisk, hdd"/>
          <p:cNvPicPr/>
          <p:nvPr/>
        </p:nvPicPr>
        <p:blipFill>
          <a:blip r:embed="rId2"/>
          <a:stretch/>
        </p:blipFill>
        <p:spPr>
          <a:xfrm>
            <a:off x="5347800" y="10450440"/>
            <a:ext cx="1218600" cy="1218600"/>
          </a:xfrm>
          <a:prstGeom prst="rect">
            <a:avLst/>
          </a:prstGeom>
          <a:ln w="0">
            <a:noFill/>
          </a:ln>
        </p:spPr>
      </p:pic>
      <p:pic>
        <p:nvPicPr>
          <p:cNvPr id="143" name="Picture 2" descr="Harddisk, hdd"/>
          <p:cNvPicPr/>
          <p:nvPr/>
        </p:nvPicPr>
        <p:blipFill>
          <a:blip r:embed="rId2"/>
          <a:stretch/>
        </p:blipFill>
        <p:spPr>
          <a:xfrm>
            <a:off x="7332120" y="10450440"/>
            <a:ext cx="1218600" cy="1218600"/>
          </a:xfrm>
          <a:prstGeom prst="rect">
            <a:avLst/>
          </a:prstGeom>
          <a:ln w="0">
            <a:noFill/>
          </a:ln>
        </p:spPr>
      </p:pic>
      <p:pic>
        <p:nvPicPr>
          <p:cNvPr id="144" name="Picture 2" descr="Harddisk, hdd"/>
          <p:cNvPicPr/>
          <p:nvPr/>
        </p:nvPicPr>
        <p:blipFill>
          <a:blip r:embed="rId2"/>
          <a:stretch/>
        </p:blipFill>
        <p:spPr>
          <a:xfrm>
            <a:off x="9225360" y="10456200"/>
            <a:ext cx="1218600" cy="1218600"/>
          </a:xfrm>
          <a:prstGeom prst="rect">
            <a:avLst/>
          </a:prstGeom>
          <a:ln w="0">
            <a:noFill/>
          </a:ln>
        </p:spPr>
      </p:pic>
      <p:sp>
        <p:nvSpPr>
          <p:cNvPr id="145" name="Стрелка: вниз 102"/>
          <p:cNvSpPr/>
          <p:nvPr/>
        </p:nvSpPr>
        <p:spPr>
          <a:xfrm>
            <a:off x="1351800" y="980748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46" name="Стрелка: вниз 104"/>
          <p:cNvSpPr/>
          <p:nvPr/>
        </p:nvSpPr>
        <p:spPr>
          <a:xfrm>
            <a:off x="1727640" y="980748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47" name="Стрелка: вниз 106"/>
          <p:cNvSpPr/>
          <p:nvPr/>
        </p:nvSpPr>
        <p:spPr>
          <a:xfrm>
            <a:off x="3603960" y="980748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48" name="Стрелка: вниз 115"/>
          <p:cNvSpPr/>
          <p:nvPr/>
        </p:nvSpPr>
        <p:spPr>
          <a:xfrm>
            <a:off x="3979440" y="980748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49" name="Стрелка: вниз 117"/>
          <p:cNvSpPr/>
          <p:nvPr/>
        </p:nvSpPr>
        <p:spPr>
          <a:xfrm>
            <a:off x="5576760" y="973224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50" name="Стрелка: вниз 119"/>
          <p:cNvSpPr/>
          <p:nvPr/>
        </p:nvSpPr>
        <p:spPr>
          <a:xfrm>
            <a:off x="5952600" y="973224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51" name="Стрелка: вниз 121"/>
          <p:cNvSpPr/>
          <p:nvPr/>
        </p:nvSpPr>
        <p:spPr>
          <a:xfrm>
            <a:off x="7556400" y="972756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52" name="Стрелка: вниз 126"/>
          <p:cNvSpPr/>
          <p:nvPr/>
        </p:nvSpPr>
        <p:spPr>
          <a:xfrm>
            <a:off x="7932240" y="972756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53" name="Стрелка: вниз 128"/>
          <p:cNvSpPr/>
          <p:nvPr/>
        </p:nvSpPr>
        <p:spPr>
          <a:xfrm>
            <a:off x="9671400" y="9674280"/>
            <a:ext cx="304200" cy="563040"/>
          </a:xfrm>
          <a:prstGeom prst="downArrow">
            <a:avLst>
              <a:gd name="adj1" fmla="val 50000"/>
              <a:gd name="adj2" fmla="val 50000"/>
            </a:avLst>
          </a:prstGeom>
          <a:gradFill rotWithShape="0">
            <a:gsLst>
              <a:gs pos="57000">
                <a:srgbClr val="FFC000"/>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54" name="Picture 2" descr="Harddisk, hdd"/>
          <p:cNvPicPr/>
          <p:nvPr/>
        </p:nvPicPr>
        <p:blipFill>
          <a:blip r:embed="rId2"/>
          <a:stretch/>
        </p:blipFill>
        <p:spPr>
          <a:xfrm>
            <a:off x="1046880" y="12290040"/>
            <a:ext cx="1218600" cy="1218600"/>
          </a:xfrm>
          <a:prstGeom prst="rect">
            <a:avLst/>
          </a:prstGeom>
          <a:ln w="0">
            <a:noFill/>
          </a:ln>
        </p:spPr>
      </p:pic>
      <p:pic>
        <p:nvPicPr>
          <p:cNvPr id="155" name="Picture 2" descr="Harddisk, hdd"/>
          <p:cNvPicPr/>
          <p:nvPr/>
        </p:nvPicPr>
        <p:blipFill>
          <a:blip r:embed="rId2"/>
          <a:stretch/>
        </p:blipFill>
        <p:spPr>
          <a:xfrm>
            <a:off x="3368160" y="12268440"/>
            <a:ext cx="1218600" cy="1218600"/>
          </a:xfrm>
          <a:prstGeom prst="rect">
            <a:avLst/>
          </a:prstGeom>
          <a:ln w="0">
            <a:noFill/>
          </a:ln>
        </p:spPr>
      </p:pic>
      <p:pic>
        <p:nvPicPr>
          <p:cNvPr id="156" name="Picture 2" descr="Harddisk, hdd"/>
          <p:cNvPicPr/>
          <p:nvPr/>
        </p:nvPicPr>
        <p:blipFill>
          <a:blip r:embed="rId2"/>
          <a:stretch/>
        </p:blipFill>
        <p:spPr>
          <a:xfrm>
            <a:off x="5330880" y="12268440"/>
            <a:ext cx="1218600" cy="1218600"/>
          </a:xfrm>
          <a:prstGeom prst="rect">
            <a:avLst/>
          </a:prstGeom>
          <a:ln w="0">
            <a:noFill/>
          </a:ln>
        </p:spPr>
      </p:pic>
      <p:pic>
        <p:nvPicPr>
          <p:cNvPr id="157" name="Picture 2" descr="Harddisk, hdd"/>
          <p:cNvPicPr/>
          <p:nvPr/>
        </p:nvPicPr>
        <p:blipFill>
          <a:blip r:embed="rId2"/>
          <a:stretch/>
        </p:blipFill>
        <p:spPr>
          <a:xfrm>
            <a:off x="7391880" y="12268440"/>
            <a:ext cx="1218600" cy="1218600"/>
          </a:xfrm>
          <a:prstGeom prst="rect">
            <a:avLst/>
          </a:prstGeom>
          <a:ln w="0">
            <a:noFill/>
          </a:ln>
        </p:spPr>
      </p:pic>
      <p:pic>
        <p:nvPicPr>
          <p:cNvPr id="158" name="Picture 2" descr="Harddisk, hdd"/>
          <p:cNvPicPr/>
          <p:nvPr/>
        </p:nvPicPr>
        <p:blipFill>
          <a:blip r:embed="rId2"/>
          <a:stretch/>
        </p:blipFill>
        <p:spPr>
          <a:xfrm>
            <a:off x="9214200" y="12268440"/>
            <a:ext cx="1218600" cy="1218600"/>
          </a:xfrm>
          <a:prstGeom prst="rect">
            <a:avLst/>
          </a:prstGeom>
          <a:ln w="0">
            <a:noFill/>
          </a:ln>
        </p:spPr>
      </p:pic>
      <p:pic>
        <p:nvPicPr>
          <p:cNvPr id="159" name="Picture 2" descr="Harddisk, hdd"/>
          <p:cNvPicPr/>
          <p:nvPr/>
        </p:nvPicPr>
        <p:blipFill>
          <a:blip r:embed="rId2"/>
          <a:stretch/>
        </p:blipFill>
        <p:spPr>
          <a:xfrm>
            <a:off x="10972080" y="12268440"/>
            <a:ext cx="1218600" cy="1218600"/>
          </a:xfrm>
          <a:prstGeom prst="rect">
            <a:avLst/>
          </a:prstGeom>
          <a:ln w="0">
            <a:noFill/>
          </a:ln>
        </p:spPr>
      </p:pic>
      <p:sp>
        <p:nvSpPr>
          <p:cNvPr id="160" name="Стрелка: вниз 144"/>
          <p:cNvSpPr/>
          <p:nvPr/>
        </p:nvSpPr>
        <p:spPr>
          <a:xfrm>
            <a:off x="1341360" y="1166976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1" name="Стрелка: вниз 146"/>
          <p:cNvSpPr/>
          <p:nvPr/>
        </p:nvSpPr>
        <p:spPr>
          <a:xfrm>
            <a:off x="1717200" y="1166976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2" name="Стрелка: вниз 148"/>
          <p:cNvSpPr/>
          <p:nvPr/>
        </p:nvSpPr>
        <p:spPr>
          <a:xfrm>
            <a:off x="3607920" y="1168704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3" name="Стрелка: вниз 150"/>
          <p:cNvSpPr/>
          <p:nvPr/>
        </p:nvSpPr>
        <p:spPr>
          <a:xfrm>
            <a:off x="3983760" y="1168704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4" name="Стрелка: вниз 152"/>
          <p:cNvSpPr/>
          <p:nvPr/>
        </p:nvSpPr>
        <p:spPr>
          <a:xfrm>
            <a:off x="5594400" y="1166364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5" name="Стрелка: вниз 154"/>
          <p:cNvSpPr/>
          <p:nvPr/>
        </p:nvSpPr>
        <p:spPr>
          <a:xfrm>
            <a:off x="5970240" y="1166364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6" name="Стрелка: вниз 160"/>
          <p:cNvSpPr/>
          <p:nvPr/>
        </p:nvSpPr>
        <p:spPr>
          <a:xfrm>
            <a:off x="7614720" y="11661840"/>
            <a:ext cx="304200" cy="563040"/>
          </a:xfrm>
          <a:prstGeom prst="downArrow">
            <a:avLst>
              <a:gd name="adj1" fmla="val 50000"/>
              <a:gd name="adj2" fmla="val 50000"/>
            </a:avLst>
          </a:prstGeom>
          <a:gradFill rotWithShape="0">
            <a:gsLst>
              <a:gs pos="36000">
                <a:srgbClr val="4991EC"/>
              </a:gs>
              <a:gs pos="100000">
                <a:srgbClr val="635ED6"/>
              </a:gs>
            </a:gsLst>
            <a:lin ang="201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7" name="Стрелка: вниз 162"/>
          <p:cNvSpPr/>
          <p:nvPr/>
        </p:nvSpPr>
        <p:spPr>
          <a:xfrm>
            <a:off x="7990560" y="11661840"/>
            <a:ext cx="304200" cy="563040"/>
          </a:xfrm>
          <a:prstGeom prst="downArrow">
            <a:avLst>
              <a:gd name="adj1" fmla="val 50000"/>
              <a:gd name="adj2" fmla="val 50000"/>
            </a:avLst>
          </a:prstGeom>
          <a:gradFill rotWithShape="0">
            <a:gsLst>
              <a:gs pos="57000">
                <a:srgbClr val="1BB726"/>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8" name="Стрелка: вниз 168"/>
          <p:cNvSpPr/>
          <p:nvPr/>
        </p:nvSpPr>
        <p:spPr>
          <a:xfrm>
            <a:off x="9649440" y="11561400"/>
            <a:ext cx="304200" cy="563040"/>
          </a:xfrm>
          <a:prstGeom prst="downArrow">
            <a:avLst>
              <a:gd name="adj1" fmla="val 50000"/>
              <a:gd name="adj2" fmla="val 50000"/>
            </a:avLst>
          </a:prstGeom>
          <a:gradFill rotWithShape="0">
            <a:gsLst>
              <a:gs pos="57000">
                <a:srgbClr val="FFC000"/>
              </a:gs>
              <a:gs pos="100000">
                <a:srgbClr val="BDE8C5"/>
              </a:gs>
            </a:gsLst>
            <a:lin ang="5400000"/>
          </a:gradFill>
          <a:ln w="0">
            <a:solidFill>
              <a:srgbClr val="B9B7ED"/>
            </a:solid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69" name="Стрелка: вниз 170"/>
          <p:cNvSpPr/>
          <p:nvPr/>
        </p:nvSpPr>
        <p:spPr>
          <a:xfrm>
            <a:off x="11408400" y="11561400"/>
            <a:ext cx="304200" cy="563040"/>
          </a:xfrm>
          <a:prstGeom prst="downArrow">
            <a:avLst>
              <a:gd name="adj1" fmla="val 50000"/>
              <a:gd name="adj2" fmla="val 50000"/>
            </a:avLst>
          </a:prstGeom>
          <a:gradFill rotWithShape="0">
            <a:gsLst>
              <a:gs pos="31000">
                <a:srgbClr val="FF0000"/>
              </a:gs>
              <a:gs pos="100000">
                <a:srgbClr val="BDE8C5"/>
              </a:gs>
            </a:gsLst>
            <a:lin ang="5400000"/>
          </a:gradFill>
          <a:ln w="0">
            <a:noFill/>
          </a:ln>
        </p:spPr>
        <p:style>
          <a:lnRef idx="0">
            <a:schemeClr val="accent3"/>
          </a:lnRef>
          <a:fillRef idx="3">
            <a:schemeClr val="accent3"/>
          </a:fillRef>
          <a:effectRef idx="3">
            <a:schemeClr val="accent3"/>
          </a:effectRef>
          <a:fontRef idx="minor"/>
        </p:style>
        <p:txBody>
          <a:bodyPr horzOverflow="overflow" lIns="0" tIns="0" rIns="0" bIns="0" numCol="1" spcCol="38160" anchor="ctr">
            <a:sp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Title text slide"/>
          <p:cNvSpPr/>
          <p:nvPr/>
        </p:nvSpPr>
        <p:spPr>
          <a:xfrm>
            <a:off x="2394720" y="548640"/>
            <a:ext cx="15892560" cy="253872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Structure of the archive and the principle of its operation</a:t>
            </a:r>
            <a:endParaRPr lang="ru-RU" sz="8000" b="0" strike="noStrike" spc="-1">
              <a:solidFill>
                <a:srgbClr val="000000"/>
              </a:solidFill>
              <a:latin typeface="Arial"/>
            </a:endParaRPr>
          </a:p>
        </p:txBody>
      </p:sp>
      <p:sp>
        <p:nvSpPr>
          <p:cNvPr id="17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p:cNvSpPr/>
          <p:nvPr/>
        </p:nvSpPr>
        <p:spPr>
          <a:xfrm>
            <a:off x="2394720" y="4077360"/>
            <a:ext cx="19226880" cy="323964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20000"/>
              </a:lnSpc>
              <a:spcBef>
                <a:spcPts val="2001"/>
              </a:spcBef>
              <a:tabLst>
                <a:tab pos="0" algn="l"/>
              </a:tabLst>
            </a:pPr>
            <a:r>
              <a:rPr lang="en-US" sz="2600" b="0" strike="noStrike" spc="-1">
                <a:solidFill>
                  <a:srgbClr val="333333"/>
                </a:solidFill>
                <a:latin typeface="Montserrat"/>
                <a:ea typeface="Open Sans"/>
              </a:rPr>
              <a:t>A folder named TrassirArchive-*.* is created in the root of each HDD or HDD partition.</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All information from cameras is saved to this folder.</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TRASSIR software archive has a certain structure: the archive folder contains a number of files, and each of those is responsible for a certain functionality of TRASSIR software:</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Archive blocks and indexes; Archive flags; ActiveSearch metadata.</a:t>
            </a:r>
            <a:endParaRPr lang="ru-RU" sz="2600" b="0" strike="noStrike" spc="-1">
              <a:solidFill>
                <a:srgbClr val="000000"/>
              </a:solidFill>
              <a:latin typeface="Arial"/>
            </a:endParaRPr>
          </a:p>
        </p:txBody>
      </p:sp>
      <p:sp>
        <p:nvSpPr>
          <p:cNvPr id="172" name="Фигура"/>
          <p:cNvSpPr/>
          <p:nvPr/>
        </p:nvSpPr>
        <p:spPr>
          <a:xfrm>
            <a:off x="2476440" y="335196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73" name="TextBox 3"/>
          <p:cNvSpPr/>
          <p:nvPr/>
        </p:nvSpPr>
        <p:spPr>
          <a:xfrm>
            <a:off x="12017160" y="10466280"/>
            <a:ext cx="10852560" cy="405720"/>
          </a:xfrm>
          <a:prstGeom prst="rect">
            <a:avLst/>
          </a:prstGeom>
          <a:noFill/>
          <a:ln w="12700">
            <a:noFill/>
          </a:ln>
        </p:spPr>
        <p:style>
          <a:lnRef idx="0">
            <a:scrgbClr r="0" g="0" b="0"/>
          </a:lnRef>
          <a:fillRef idx="0">
            <a:scrgbClr r="0" g="0" b="0"/>
          </a:fillRef>
          <a:effectRef idx="0">
            <a:scrgbClr r="0" g="0" b="0"/>
          </a:effectRef>
          <a:fontRef idx="minor"/>
        </p:style>
        <p:txBody>
          <a:bodyPr horzOverflow="overflow" wrap="none" lIns="50760" tIns="50760" rIns="50760" bIns="50760" numCol="1" spcCol="38160" anchor="ctr">
            <a:spAutoFit/>
          </a:bodyPr>
          <a:lstStyle/>
          <a:p>
            <a:pPr algn="ctr" defTabSz="825480">
              <a:lnSpc>
                <a:spcPct val="100000"/>
              </a:lnSpc>
              <a:tabLst>
                <a:tab pos="0" algn="l"/>
              </a:tabLst>
            </a:pPr>
            <a:r>
              <a:rPr lang="en-US" sz="2000" b="0" strike="noStrike" spc="-1">
                <a:solidFill>
                  <a:srgbClr val="333333"/>
                </a:solidFill>
                <a:latin typeface="Montserrat"/>
                <a:ea typeface="Helvetica Neue"/>
              </a:rPr>
              <a:t>The synchronized archive blocks look a little different, with the Guid channel labeled:</a:t>
            </a:r>
            <a:endParaRPr lang="ru-RU" sz="2000" b="0" strike="noStrike" spc="-1">
              <a:solidFill>
                <a:srgbClr val="000000"/>
              </a:solidFill>
              <a:latin typeface="Arial"/>
            </a:endParaRPr>
          </a:p>
        </p:txBody>
      </p:sp>
      <p:pic>
        <p:nvPicPr>
          <p:cNvPr id="175" name="Picture 174"/>
          <p:cNvPicPr/>
          <p:nvPr/>
        </p:nvPicPr>
        <p:blipFill>
          <a:blip r:embed="rId2"/>
          <a:stretch/>
        </p:blipFill>
        <p:spPr>
          <a:xfrm>
            <a:off x="1762560" y="7756920"/>
            <a:ext cx="7597080" cy="4842720"/>
          </a:xfrm>
          <a:prstGeom prst="rect">
            <a:avLst/>
          </a:prstGeom>
          <a:ln w="0">
            <a:noFill/>
          </a:ln>
        </p:spPr>
      </p:pic>
      <p:pic>
        <p:nvPicPr>
          <p:cNvPr id="3" name="Picture 2">
            <a:extLst>
              <a:ext uri="{FF2B5EF4-FFF2-40B4-BE49-F238E27FC236}">
                <a16:creationId xmlns:a16="http://schemas.microsoft.com/office/drawing/2014/main" id="{3AB22AC6-CC81-6AE7-7C9B-2050E0BE4D64}"/>
              </a:ext>
            </a:extLst>
          </p:cNvPr>
          <p:cNvPicPr>
            <a:picLocks noChangeAspect="1"/>
          </p:cNvPicPr>
          <p:nvPr/>
        </p:nvPicPr>
        <p:blipFill>
          <a:blip r:embed="rId3"/>
          <a:stretch>
            <a:fillRect/>
          </a:stretch>
        </p:blipFill>
        <p:spPr>
          <a:xfrm>
            <a:off x="12805423" y="11267371"/>
            <a:ext cx="7842738" cy="1664108"/>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 name="Title text slide"/>
          <p:cNvSpPr/>
          <p:nvPr/>
        </p:nvSpPr>
        <p:spPr>
          <a:xfrm>
            <a:off x="2394720" y="1158480"/>
            <a:ext cx="1589256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Archive blocks and indexes</a:t>
            </a:r>
            <a:endParaRPr lang="ru-RU" sz="8000" b="0" strike="noStrike" spc="-1">
              <a:solidFill>
                <a:srgbClr val="000000"/>
              </a:solidFill>
              <a:latin typeface="Arial"/>
            </a:endParaRPr>
          </a:p>
        </p:txBody>
      </p:sp>
      <p:sp>
        <p:nvSpPr>
          <p:cNvPr id="17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p:cNvSpPr/>
          <p:nvPr/>
        </p:nvSpPr>
        <p:spPr>
          <a:xfrm>
            <a:off x="2394720" y="4255920"/>
            <a:ext cx="19226880" cy="25102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20000"/>
              </a:lnSpc>
              <a:spcBef>
                <a:spcPts val="2001"/>
              </a:spcBef>
              <a:tabLst>
                <a:tab pos="0" algn="l"/>
              </a:tabLst>
            </a:pPr>
            <a:r>
              <a:rPr lang="en-US" sz="2600" b="0" strike="noStrike" spc="-1">
                <a:solidFill>
                  <a:srgbClr val="333333"/>
                </a:solidFill>
                <a:latin typeface="Montserrat"/>
                <a:ea typeface="Open Sans"/>
              </a:rPr>
              <a:t>Archive blocks serve as cells for storing video streams of connected cameras to TRASSIR software. Accordingly, TRASSIR software archive consists of block files (2GB each) and index files (15mb each).</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Block files store information from all cameras connected to TRASSIR software.</a:t>
            </a:r>
            <a:endParaRPr lang="ru-RU" sz="2600" b="0" strike="noStrike" spc="-1">
              <a:solidFill>
                <a:srgbClr val="000000"/>
              </a:solidFill>
              <a:latin typeface="Arial"/>
            </a:endParaRPr>
          </a:p>
          <a:p>
            <a:pPr defTabSz="825480">
              <a:lnSpc>
                <a:spcPct val="120000"/>
              </a:lnSpc>
              <a:spcBef>
                <a:spcPts val="2001"/>
              </a:spcBef>
              <a:tabLst>
                <a:tab pos="0" algn="l"/>
              </a:tabLst>
            </a:pPr>
            <a:r>
              <a:rPr lang="en-US" sz="2600" b="0" strike="noStrike" spc="-1">
                <a:solidFill>
                  <a:srgbClr val="333333"/>
                </a:solidFill>
                <a:latin typeface="Montserrat"/>
                <a:ea typeface="Open Sans"/>
              </a:rPr>
              <a:t>The index file contains information about date, time, and which camera owns which frames (frames).</a:t>
            </a:r>
            <a:endParaRPr lang="ru-RU" sz="2600" b="0" strike="noStrike" spc="-1">
              <a:solidFill>
                <a:srgbClr val="000000"/>
              </a:solidFill>
              <a:latin typeface="Arial"/>
            </a:endParaRPr>
          </a:p>
        </p:txBody>
      </p:sp>
      <p:sp>
        <p:nvSpPr>
          <p:cNvPr id="178" name="Фигура"/>
          <p:cNvSpPr/>
          <p:nvPr/>
        </p:nvSpPr>
        <p:spPr>
          <a:xfrm>
            <a:off x="2476440" y="335196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79" name="TextBox 1"/>
          <p:cNvSpPr/>
          <p:nvPr/>
        </p:nvSpPr>
        <p:spPr>
          <a:xfrm>
            <a:off x="2466000" y="7849440"/>
            <a:ext cx="10878480" cy="4672800"/>
          </a:xfrm>
          <a:prstGeom prst="rect">
            <a:avLst/>
          </a:prstGeom>
          <a:noFill/>
          <a:ln w="12700">
            <a:noFill/>
          </a:ln>
        </p:spPr>
        <p:style>
          <a:lnRef idx="0">
            <a:scrgbClr r="0" g="0" b="0"/>
          </a:lnRef>
          <a:fillRef idx="0">
            <a:scrgbClr r="0" g="0" b="0"/>
          </a:fillRef>
          <a:effectRef idx="0">
            <a:scrgbClr r="0" g="0" b="0"/>
          </a:effectRef>
          <a:fontRef idx="minor"/>
        </p:style>
        <p:txBody>
          <a:bodyPr horzOverflow="overflow" wrap="none" lIns="50760" tIns="50760" rIns="50760" bIns="50760" numCol="1" spcCol="38160" anchor="ctr">
            <a:spAutoFit/>
          </a:bodyPr>
          <a:lstStyle/>
          <a:p>
            <a:pPr defTabSz="825480">
              <a:lnSpc>
                <a:spcPct val="100000"/>
              </a:lnSpc>
              <a:tabLst>
                <a:tab pos="0" algn="l"/>
              </a:tabLst>
            </a:pPr>
            <a:r>
              <a:rPr lang="en-US" sz="3000" b="1" strike="noStrike" spc="-1">
                <a:solidFill>
                  <a:srgbClr val="333333"/>
                </a:solidFill>
                <a:latin typeface="Montserrat"/>
                <a:ea typeface="Helvetica Neue"/>
              </a:rPr>
              <a:t>The principle of file naming is structured as follows:</a:t>
            </a:r>
            <a:endParaRPr lang="ru-RU" sz="3000" b="0" strike="noStrike" spc="-1">
              <a:solidFill>
                <a:srgbClr val="000000"/>
              </a:solidFill>
              <a:latin typeface="Arial"/>
            </a:endParaRPr>
          </a:p>
          <a:p>
            <a:pPr defTabSz="825480">
              <a:lnSpc>
                <a:spcPct val="100000"/>
              </a:lnSpc>
              <a:tabLst>
                <a:tab pos="0" algn="l"/>
              </a:tabLst>
            </a:pPr>
            <a:r>
              <a:rPr lang="ru-RU" sz="3000" b="0" strike="noStrike" spc="-1">
                <a:solidFill>
                  <a:schemeClr val="dk1"/>
                </a:solidFill>
                <a:latin typeface="Montserrat"/>
                <a:ea typeface="Helvetica Neue"/>
              </a:rPr>
              <a:t>1-1400854021042033-e77431c100</a:t>
            </a:r>
            <a:r>
              <a:rPr lang="ru-RU" sz="3000" b="0" strike="noStrike" spc="-1">
                <a:solidFill>
                  <a:srgbClr val="333333"/>
                </a:solidFill>
                <a:latin typeface="Montserrat"/>
                <a:ea typeface="Helvetica Neue"/>
              </a:rPr>
              <a:t>006cb3</a:t>
            </a:r>
            <a:br>
              <a:rPr sz="3000"/>
            </a:br>
            <a:r>
              <a:rPr lang="ru-RU" sz="3000" b="0" strike="noStrike" spc="-1">
                <a:solidFill>
                  <a:srgbClr val="FF0000"/>
                </a:solidFill>
                <a:latin typeface="Montserrat"/>
                <a:ea typeface="Helvetica Neue"/>
              </a:rPr>
              <a:t>1</a:t>
            </a:r>
            <a:r>
              <a:rPr lang="ru-RU" sz="3000" b="0" strike="noStrike" spc="-1">
                <a:solidFill>
                  <a:srgbClr val="333333"/>
                </a:solidFill>
                <a:latin typeface="Montserrat"/>
                <a:ea typeface="Helvetica Neue"/>
              </a:rPr>
              <a:t>-</a:t>
            </a:r>
            <a:r>
              <a:rPr lang="ru-RU" sz="3000" b="0" strike="noStrike" spc="-1">
                <a:solidFill>
                  <a:srgbClr val="0070C0"/>
                </a:solidFill>
                <a:latin typeface="Montserrat"/>
                <a:ea typeface="Helvetica Neue"/>
              </a:rPr>
              <a:t>1400854021042033</a:t>
            </a:r>
            <a:r>
              <a:rPr lang="ru-RU" sz="3000" b="0" strike="noStrike" spc="-1">
                <a:solidFill>
                  <a:srgbClr val="333333"/>
                </a:solidFill>
                <a:latin typeface="Montserrat"/>
                <a:ea typeface="Helvetica Neue"/>
              </a:rPr>
              <a:t>-</a:t>
            </a:r>
            <a:r>
              <a:rPr lang="ru-RU" sz="3000" b="0" strike="noStrike" spc="-1">
                <a:solidFill>
                  <a:srgbClr val="00B050"/>
                </a:solidFill>
                <a:latin typeface="Montserrat"/>
                <a:ea typeface="Helvetica Neue"/>
              </a:rPr>
              <a:t>e77431c100</a:t>
            </a:r>
            <a:r>
              <a:rPr lang="ru-RU" sz="3000" b="0" strike="noStrike" spc="-1">
                <a:solidFill>
                  <a:srgbClr val="FFC000"/>
                </a:solidFill>
                <a:latin typeface="Montserrat"/>
                <a:ea typeface="Helvetica Neue"/>
              </a:rPr>
              <a:t>006cb3</a:t>
            </a:r>
            <a:r>
              <a:rPr lang="ru-RU" sz="3000" b="1" strike="noStrike" spc="-1">
                <a:solidFill>
                  <a:srgbClr val="333333"/>
                </a:solidFill>
                <a:latin typeface="Montserrat"/>
                <a:ea typeface="Helvetica Neue"/>
              </a:rPr>
              <a:t>-a</a:t>
            </a:r>
            <a:endParaRPr lang="ru-RU" sz="3000" b="0" strike="noStrike" spc="-1">
              <a:solidFill>
                <a:srgbClr val="000000"/>
              </a:solidFill>
              <a:latin typeface="Arial"/>
            </a:endParaRPr>
          </a:p>
          <a:p>
            <a:pPr defTabSz="825480">
              <a:lnSpc>
                <a:spcPct val="100000"/>
              </a:lnSpc>
              <a:tabLst>
                <a:tab pos="0" algn="l"/>
              </a:tabLst>
            </a:pPr>
            <a:r>
              <a:rPr lang="en-US" sz="3000" b="0" strike="noStrike" spc="-1">
                <a:solidFill>
                  <a:srgbClr val="333333"/>
                </a:solidFill>
                <a:latin typeface="Montserrat"/>
                <a:ea typeface="Helvetica Neue"/>
              </a:rPr>
              <a:t>Where:</a:t>
            </a:r>
            <a:endParaRPr lang="ru-RU" sz="3000" b="0" strike="noStrike" spc="-1">
              <a:solidFill>
                <a:srgbClr val="000000"/>
              </a:solidFill>
              <a:latin typeface="Arial"/>
            </a:endParaRPr>
          </a:p>
          <a:p>
            <a:pPr defTabSz="825480">
              <a:lnSpc>
                <a:spcPct val="100000"/>
              </a:lnSpc>
              <a:tabLst>
                <a:tab pos="0" algn="l"/>
              </a:tabLst>
            </a:pPr>
            <a:r>
              <a:rPr lang="ru-RU" sz="3000" b="1" strike="noStrike" spc="-1">
                <a:solidFill>
                  <a:srgbClr val="FF0000"/>
                </a:solidFill>
                <a:latin typeface="Montserrat"/>
                <a:ea typeface="Helvetica Neue"/>
              </a:rPr>
              <a:t>"1" </a:t>
            </a:r>
            <a:r>
              <a:rPr lang="en-US" sz="3000" b="0" strike="noStrike" spc="-1">
                <a:solidFill>
                  <a:srgbClr val="333333"/>
                </a:solidFill>
                <a:latin typeface="Montserrat"/>
                <a:ea typeface="Helvetica Neue"/>
              </a:rPr>
              <a:t>record ring number (1 main, 2 preferred, 3 substream)</a:t>
            </a:r>
            <a:endParaRPr lang="ru-RU" sz="3000" b="0" strike="noStrike" spc="-1">
              <a:solidFill>
                <a:srgbClr val="000000"/>
              </a:solidFill>
              <a:latin typeface="Arial"/>
            </a:endParaRPr>
          </a:p>
          <a:p>
            <a:pPr defTabSz="825480">
              <a:lnSpc>
                <a:spcPct val="100000"/>
              </a:lnSpc>
              <a:tabLst>
                <a:tab pos="0" algn="l"/>
              </a:tabLst>
            </a:pPr>
            <a:r>
              <a:rPr lang="ru-RU" sz="3000" b="1" strike="noStrike" spc="-1">
                <a:solidFill>
                  <a:srgbClr val="0070C0"/>
                </a:solidFill>
                <a:latin typeface="Montserrat"/>
                <a:ea typeface="Helvetica Neue"/>
              </a:rPr>
              <a:t>"1400..." </a:t>
            </a:r>
            <a:r>
              <a:rPr lang="en-US" sz="3000" b="0" strike="noStrike" spc="-1">
                <a:solidFill>
                  <a:srgbClr val="333333"/>
                </a:solidFill>
                <a:latin typeface="Montserrat"/>
                <a:ea typeface="Helvetica Neue"/>
              </a:rPr>
              <a:t>time stamp (Unix time in microseconds)</a:t>
            </a:r>
            <a:endParaRPr lang="ru-RU" sz="3000" b="0" strike="noStrike" spc="-1">
              <a:solidFill>
                <a:srgbClr val="000000"/>
              </a:solidFill>
              <a:latin typeface="Arial"/>
            </a:endParaRPr>
          </a:p>
          <a:p>
            <a:pPr defTabSz="825480">
              <a:lnSpc>
                <a:spcPct val="100000"/>
              </a:lnSpc>
              <a:tabLst>
                <a:tab pos="0" algn="l"/>
              </a:tabLst>
            </a:pPr>
            <a:r>
              <a:rPr lang="ru-RU" sz="3000" b="1" strike="noStrike" spc="-1">
                <a:solidFill>
                  <a:srgbClr val="00B050"/>
                </a:solidFill>
                <a:latin typeface="Montserrat"/>
                <a:ea typeface="Helvetica Neue"/>
              </a:rPr>
              <a:t>"e77..." </a:t>
            </a:r>
            <a:r>
              <a:rPr lang="en-US" sz="3000" b="0" strike="noStrike" spc="-1">
                <a:solidFill>
                  <a:srgbClr val="333333"/>
                </a:solidFill>
                <a:latin typeface="Montserrat"/>
                <a:ea typeface="Helvetica Neue"/>
              </a:rPr>
              <a:t>disk hash</a:t>
            </a:r>
            <a:br>
              <a:rPr sz="3000"/>
            </a:br>
            <a:r>
              <a:rPr lang="ru-RU" sz="3000" b="1" strike="noStrike" spc="-1">
                <a:solidFill>
                  <a:srgbClr val="FFC000"/>
                </a:solidFill>
                <a:latin typeface="Montserrat"/>
                <a:ea typeface="Helvetica Neue"/>
              </a:rPr>
              <a:t>"006cb3" </a:t>
            </a:r>
            <a:r>
              <a:rPr lang="en-US" sz="3000" b="0" strike="noStrike" spc="-1">
                <a:solidFill>
                  <a:srgbClr val="333333"/>
                </a:solidFill>
                <a:latin typeface="Montserrat"/>
                <a:ea typeface="Helvetica Neue"/>
              </a:rPr>
              <a:t>disk block number</a:t>
            </a:r>
            <a:br>
              <a:rPr sz="3000"/>
            </a:br>
            <a:r>
              <a:rPr lang="ru-RU" sz="3000" b="1" strike="noStrike" spc="-1">
                <a:solidFill>
                  <a:srgbClr val="333333"/>
                </a:solidFill>
                <a:latin typeface="Montserrat"/>
                <a:ea typeface="Helvetica Neue"/>
              </a:rPr>
              <a:t>"-a" </a:t>
            </a:r>
            <a:r>
              <a:rPr lang="en-US" sz="3000" b="0" strike="noStrike" spc="-1">
                <a:solidFill>
                  <a:srgbClr val="333333"/>
                </a:solidFill>
                <a:latin typeface="Montserrat"/>
                <a:ea typeface="Helvetica Neue"/>
              </a:rPr>
              <a:t>index feature </a:t>
            </a:r>
            <a:r>
              <a:rPr lang="ru-RU" sz="3000" b="0" strike="noStrike" spc="-1">
                <a:solidFill>
                  <a:srgbClr val="333333"/>
                </a:solidFill>
                <a:latin typeface="Montserrat"/>
                <a:ea typeface="Helvetica Neue"/>
              </a:rPr>
              <a:t>("afterblock")</a:t>
            </a:r>
            <a:endParaRPr lang="ru-RU" sz="3000" b="0" strike="noStrike" spc="-1">
              <a:solidFill>
                <a:srgbClr val="000000"/>
              </a:solidFill>
              <a:latin typeface="Arial"/>
            </a:endParaRPr>
          </a:p>
          <a:p>
            <a:pPr algn="ctr" defTabSz="825480">
              <a:lnSpc>
                <a:spcPct val="100000"/>
              </a:lnSpc>
              <a:tabLst>
                <a:tab pos="0" algn="l"/>
              </a:tabLst>
            </a:pPr>
            <a:endParaRPr lang="ru-RU" sz="3000" b="0" strike="noStrike" spc="-1">
              <a:solidFill>
                <a:srgbClr val="000000"/>
              </a:solidFill>
              <a:latin typeface="Arial"/>
            </a:endParaRPr>
          </a:p>
        </p:txBody>
      </p:sp>
      <p:pic>
        <p:nvPicPr>
          <p:cNvPr id="180" name="Picture 179"/>
          <p:cNvPicPr/>
          <p:nvPr/>
        </p:nvPicPr>
        <p:blipFill>
          <a:blip r:embed="rId2"/>
          <a:stretch/>
        </p:blipFill>
        <p:spPr>
          <a:xfrm>
            <a:off x="10080000" y="11160000"/>
            <a:ext cx="13499640" cy="1799640"/>
          </a:xfrm>
          <a:prstGeom prst="rect">
            <a:avLst/>
          </a:prstGeom>
          <a:ln w="0">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Title text slide"/>
          <p:cNvSpPr/>
          <p:nvPr/>
        </p:nvSpPr>
        <p:spPr>
          <a:xfrm>
            <a:off x="2394720" y="1158480"/>
            <a:ext cx="1589256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Prefixes</a:t>
            </a:r>
            <a:endParaRPr lang="ru-RU" sz="8000" b="0" strike="noStrike" spc="-1">
              <a:solidFill>
                <a:srgbClr val="000000"/>
              </a:solidFill>
              <a:latin typeface="Arial"/>
            </a:endParaRPr>
          </a:p>
        </p:txBody>
      </p:sp>
      <p:sp>
        <p:nvSpPr>
          <p:cNvPr id="182"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p:cNvSpPr/>
          <p:nvPr/>
        </p:nvSpPr>
        <p:spPr>
          <a:xfrm>
            <a:off x="2394720" y="4255920"/>
            <a:ext cx="19226880" cy="3758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00000"/>
              </a:lnSpc>
              <a:tabLst>
                <a:tab pos="0" algn="l"/>
              </a:tabLst>
            </a:pPr>
            <a:r>
              <a:rPr lang="en-US" sz="3000" b="0" strike="noStrike" spc="-1">
                <a:solidFill>
                  <a:srgbClr val="333333"/>
                </a:solidFill>
                <a:latin typeface="Montserrat"/>
                <a:ea typeface="Helvetica Neue"/>
              </a:rPr>
              <a:t>Also, the prefix "-a" and "-f" indicate the time when the block was written to the archive, </a:t>
            </a:r>
            <a:endParaRPr lang="ru-RU" sz="3000" b="0" strike="noStrike" spc="-1">
              <a:solidFill>
                <a:srgbClr val="000000"/>
              </a:solidFill>
              <a:latin typeface="Arial"/>
            </a:endParaRPr>
          </a:p>
          <a:p>
            <a:pPr defTabSz="825480">
              <a:lnSpc>
                <a:spcPct val="100000"/>
              </a:lnSpc>
              <a:tabLst>
                <a:tab pos="0" algn="l"/>
              </a:tabLst>
            </a:pPr>
            <a:r>
              <a:rPr lang="en-US" sz="3000" b="0" strike="noStrike" spc="-1">
                <a:solidFill>
                  <a:srgbClr val="333333"/>
                </a:solidFill>
                <a:latin typeface="Montserrat"/>
                <a:ea typeface="Helvetica Neue"/>
              </a:rPr>
              <a:t>i.e. index "a" indicates that the block was written to the archive in the present time,  </a:t>
            </a:r>
            <a:endParaRPr lang="ru-RU" sz="3000" b="0" strike="noStrike" spc="-1">
              <a:solidFill>
                <a:srgbClr val="000000"/>
              </a:solidFill>
              <a:latin typeface="Arial"/>
            </a:endParaRPr>
          </a:p>
          <a:p>
            <a:pPr defTabSz="825480">
              <a:lnSpc>
                <a:spcPct val="100000"/>
              </a:lnSpc>
              <a:tabLst>
                <a:tab pos="0" algn="l"/>
              </a:tabLst>
            </a:pPr>
            <a:r>
              <a:rPr lang="en-US" sz="3000" b="0" strike="noStrike" spc="-1">
                <a:solidFill>
                  <a:srgbClr val="333333"/>
                </a:solidFill>
                <a:latin typeface="Montserrat"/>
                <a:ea typeface="Helvetica Neue"/>
              </a:rPr>
              <a:t>and index "f" - indicates that the block was written to the archive in the future. </a:t>
            </a:r>
            <a:endParaRPr lang="ru-RU" sz="3000" b="0" strike="noStrike" spc="-1">
              <a:solidFill>
                <a:srgbClr val="000000"/>
              </a:solidFill>
              <a:latin typeface="Arial"/>
            </a:endParaRPr>
          </a:p>
          <a:p>
            <a:pPr defTabSz="825480">
              <a:lnSpc>
                <a:spcPct val="100000"/>
              </a:lnSpc>
              <a:tabLst>
                <a:tab pos="0" algn="l"/>
              </a:tabLst>
            </a:pPr>
            <a:endParaRPr lang="ru-RU" sz="3000" b="0" strike="noStrike" spc="-1">
              <a:solidFill>
                <a:srgbClr val="000000"/>
              </a:solidFill>
              <a:latin typeface="Arial"/>
            </a:endParaRPr>
          </a:p>
          <a:p>
            <a:pPr defTabSz="825480">
              <a:lnSpc>
                <a:spcPct val="100000"/>
              </a:lnSpc>
              <a:tabLst>
                <a:tab pos="0" algn="l"/>
              </a:tabLst>
            </a:pPr>
            <a:r>
              <a:rPr lang="en-US" sz="3000" b="0" strike="noStrike" spc="-1">
                <a:solidFill>
                  <a:srgbClr val="333333"/>
                </a:solidFill>
                <a:latin typeface="Montserrat"/>
                <a:ea typeface="Helvetica Neue"/>
              </a:rPr>
              <a:t>This is possible when the clock on the server is set to earlier time. </a:t>
            </a:r>
            <a:endParaRPr lang="ru-RU" sz="3000" b="0" strike="noStrike" spc="-1">
              <a:solidFill>
                <a:srgbClr val="000000"/>
              </a:solidFill>
              <a:latin typeface="Arial"/>
            </a:endParaRPr>
          </a:p>
          <a:p>
            <a:pPr defTabSz="825480">
              <a:lnSpc>
                <a:spcPct val="100000"/>
              </a:lnSpc>
              <a:tabLst>
                <a:tab pos="0" algn="l"/>
              </a:tabLst>
            </a:pPr>
            <a:r>
              <a:rPr lang="en-US" sz="3000" b="0" strike="noStrike" spc="-1">
                <a:solidFill>
                  <a:srgbClr val="333333"/>
                </a:solidFill>
                <a:latin typeface="Montserrat"/>
                <a:ea typeface="Helvetica Neue"/>
              </a:rPr>
              <a:t>This is a normal reaction of TRASSIR to abnormal behavior of the system.</a:t>
            </a:r>
            <a:endParaRPr lang="ru-RU" sz="3000" b="0" strike="noStrike" spc="-1">
              <a:solidFill>
                <a:srgbClr val="000000"/>
              </a:solidFill>
              <a:latin typeface="Arial"/>
            </a:endParaRPr>
          </a:p>
          <a:p>
            <a:pPr defTabSz="825480">
              <a:lnSpc>
                <a:spcPct val="100000"/>
              </a:lnSpc>
              <a:tabLst>
                <a:tab pos="0" algn="l"/>
              </a:tabLst>
            </a:pPr>
            <a:r>
              <a:rPr lang="en-US" sz="3000" b="0" strike="noStrike" spc="-1">
                <a:solidFill>
                  <a:srgbClr val="333333"/>
                </a:solidFill>
                <a:latin typeface="Montserrat"/>
                <a:ea typeface="Helvetica Neue"/>
              </a:rPr>
              <a:t>Blocks with prefix "f" in the TRASSIR software interface will be located in "lost channels" and will be named "channel name (future)". </a:t>
            </a:r>
            <a:endParaRPr lang="ru-RU" sz="3000" b="0" strike="noStrike" spc="-1">
              <a:solidFill>
                <a:srgbClr val="000000"/>
              </a:solidFill>
              <a:latin typeface="Arial"/>
            </a:endParaRPr>
          </a:p>
        </p:txBody>
      </p:sp>
      <p:sp>
        <p:nvSpPr>
          <p:cNvPr id="183" name="Фигура"/>
          <p:cNvSpPr/>
          <p:nvPr/>
        </p:nvSpPr>
        <p:spPr>
          <a:xfrm>
            <a:off x="2476440" y="335196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84" name="TextBox 2"/>
          <p:cNvSpPr/>
          <p:nvPr/>
        </p:nvSpPr>
        <p:spPr>
          <a:xfrm rot="10800000" flipV="1">
            <a:off x="9701280" y="10136520"/>
            <a:ext cx="12792960" cy="1198080"/>
          </a:xfrm>
          <a:prstGeom prst="rect">
            <a:avLst/>
          </a:prstGeom>
          <a:gradFill rotWithShape="0">
            <a:gsLst>
              <a:gs pos="0">
                <a:srgbClr val="5B9BED"/>
              </a:gs>
              <a:gs pos="48000">
                <a:srgbClr val="EEF4FD"/>
              </a:gs>
              <a:gs pos="100000">
                <a:srgbClr val="F4F8FE"/>
              </a:gs>
            </a:gsLst>
            <a:lin ang="5400000"/>
          </a:gradFill>
          <a:ln w="0">
            <a:noFill/>
          </a:ln>
        </p:spPr>
        <p:style>
          <a:lnRef idx="0">
            <a:scrgbClr r="0" g="0" b="0"/>
          </a:lnRef>
          <a:fillRef idx="0">
            <a:scrgbClr r="0" g="0" b="0"/>
          </a:fillRef>
          <a:effectRef idx="0">
            <a:scrgbClr r="0" g="0" b="0"/>
          </a:effectRef>
          <a:fontRef idx="minor"/>
        </p:style>
        <p:txBody>
          <a:bodyPr horzOverflow="overflow" lIns="50760" tIns="50760" rIns="50760" bIns="50760" numCol="1" spcCol="38160" anchor="ctr">
            <a:spAutoFit/>
          </a:bodyPr>
          <a:lstStyle/>
          <a:p>
            <a:pPr algn="ctr" defTabSz="825480">
              <a:lnSpc>
                <a:spcPct val="100000"/>
              </a:lnSpc>
              <a:tabLst>
                <a:tab pos="0" algn="l"/>
              </a:tabLst>
            </a:pPr>
            <a:r>
              <a:rPr lang="en-US" sz="2400" b="0" strike="noStrike" spc="-1">
                <a:solidFill>
                  <a:srgbClr val="000000"/>
                </a:solidFill>
                <a:latin typeface="Montserrat"/>
                <a:ea typeface="Helvetica Neue Medium"/>
              </a:rPr>
              <a:t>If </a:t>
            </a:r>
            <a:r>
              <a:rPr lang="en-US" sz="2400" b="1" strike="noStrike" spc="-1">
                <a:solidFill>
                  <a:srgbClr val="000000"/>
                </a:solidFill>
                <a:latin typeface="Montserrat"/>
                <a:ea typeface="Helvetica Neue Medium"/>
              </a:rPr>
              <a:t>the time has been transferred several times </a:t>
            </a:r>
            <a:r>
              <a:rPr lang="en-US" sz="2400" b="0" strike="noStrike" spc="-1">
                <a:solidFill>
                  <a:srgbClr val="000000"/>
                </a:solidFill>
                <a:latin typeface="Montserrat"/>
                <a:ea typeface="Helvetica Neue Medium"/>
              </a:rPr>
              <a:t>on the server, the archive blocks, </a:t>
            </a:r>
            <a:endParaRPr lang="ru-RU" sz="2400" b="0" strike="noStrike" spc="-1">
              <a:solidFill>
                <a:srgbClr val="000000"/>
              </a:solidFill>
              <a:latin typeface="Arial"/>
            </a:endParaRPr>
          </a:p>
          <a:p>
            <a:pPr algn="ctr" defTabSz="825480">
              <a:lnSpc>
                <a:spcPct val="100000"/>
              </a:lnSpc>
              <a:tabLst>
                <a:tab pos="0" algn="l"/>
              </a:tabLst>
            </a:pPr>
            <a:r>
              <a:rPr lang="en-US" sz="2400" b="0" strike="noStrike" spc="-1">
                <a:solidFill>
                  <a:srgbClr val="000000"/>
                </a:solidFill>
                <a:latin typeface="Montserrat"/>
                <a:ea typeface="Helvetica Neue Medium"/>
              </a:rPr>
              <a:t>that already had the "f" prefix </a:t>
            </a:r>
            <a:r>
              <a:rPr lang="en-US" sz="2400" b="1" strike="noStrike" spc="-1">
                <a:solidFill>
                  <a:srgbClr val="000000"/>
                </a:solidFill>
                <a:latin typeface="Montserrat"/>
                <a:ea typeface="Helvetica Neue Medium"/>
              </a:rPr>
              <a:t>may be unreadable</a:t>
            </a:r>
            <a:r>
              <a:rPr lang="en-US" sz="2400" b="0" strike="noStrike" spc="-1">
                <a:solidFill>
                  <a:srgbClr val="000000"/>
                </a:solidFill>
                <a:latin typeface="Montserrat"/>
                <a:ea typeface="Helvetica Neue Medium"/>
              </a:rPr>
              <a:t>. </a:t>
            </a:r>
            <a:endParaRPr lang="ru-RU" sz="2400" b="0" strike="noStrike" spc="-1">
              <a:solidFill>
                <a:srgbClr val="000000"/>
              </a:solidFill>
              <a:latin typeface="Arial"/>
            </a:endParaRPr>
          </a:p>
          <a:p>
            <a:pPr algn="ctr" defTabSz="825480">
              <a:lnSpc>
                <a:spcPct val="100000"/>
              </a:lnSpc>
              <a:tabLst>
                <a:tab pos="0" algn="l"/>
              </a:tabLst>
            </a:pPr>
            <a:r>
              <a:rPr lang="en-US" sz="2400" b="0" strike="noStrike" spc="-1">
                <a:solidFill>
                  <a:srgbClr val="000000"/>
                </a:solidFill>
                <a:latin typeface="Montserrat"/>
                <a:ea typeface="Helvetica Neue Medium"/>
              </a:rPr>
              <a:t>In such a situation it is necessary to contact technical support.</a:t>
            </a:r>
            <a:endParaRPr lang="ru-RU" sz="2400" b="0" strike="noStrike" spc="-1">
              <a:solidFill>
                <a:srgbClr val="000000"/>
              </a:solidFill>
              <a:latin typeface="Arial"/>
            </a:endParaRPr>
          </a:p>
        </p:txBody>
      </p:sp>
      <p:pic>
        <p:nvPicPr>
          <p:cNvPr id="185" name="Picture 184"/>
          <p:cNvPicPr/>
          <p:nvPr/>
        </p:nvPicPr>
        <p:blipFill>
          <a:blip r:embed="rId2"/>
          <a:stretch/>
        </p:blipFill>
        <p:spPr>
          <a:xfrm>
            <a:off x="2340000" y="8838000"/>
            <a:ext cx="5262840" cy="3401640"/>
          </a:xfrm>
          <a:prstGeom prst="rect">
            <a:avLst/>
          </a:prstGeom>
          <a:ln w="0">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Title text slide"/>
          <p:cNvSpPr/>
          <p:nvPr/>
        </p:nvSpPr>
        <p:spPr>
          <a:xfrm>
            <a:off x="2394720" y="1158480"/>
            <a:ext cx="1589256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Megablocks</a:t>
            </a:r>
            <a:endParaRPr lang="ru-RU" sz="8000" b="0" strike="noStrike" spc="-1">
              <a:solidFill>
                <a:srgbClr val="000000"/>
              </a:solidFill>
              <a:latin typeface="Arial"/>
            </a:endParaRPr>
          </a:p>
        </p:txBody>
      </p:sp>
      <p:sp>
        <p:nvSpPr>
          <p:cNvPr id="187"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p:cNvSpPr/>
          <p:nvPr/>
        </p:nvSpPr>
        <p:spPr>
          <a:xfrm>
            <a:off x="2394720" y="4255920"/>
            <a:ext cx="19226880" cy="44571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00000"/>
              </a:lnSpc>
              <a:tabLst>
                <a:tab pos="0" algn="l"/>
              </a:tabLst>
            </a:pPr>
            <a:r>
              <a:rPr lang="en-US" sz="2600" b="1" strike="noStrike" spc="-1">
                <a:solidFill>
                  <a:srgbClr val="333333"/>
                </a:solidFill>
                <a:latin typeface="Montserrat"/>
                <a:ea typeface="Helvetica Neue"/>
              </a:rPr>
              <a:t>"Megablocks" </a:t>
            </a:r>
            <a:r>
              <a:rPr lang="en-US" sz="2600" b="0" strike="noStrike" spc="-1">
                <a:solidFill>
                  <a:srgbClr val="333333"/>
                </a:solidFill>
                <a:latin typeface="Montserrat"/>
                <a:ea typeface="Helvetica Neue"/>
              </a:rPr>
              <a:t>- several archive blocks with a common index file, i.e. each disk has an index file containing information about other blocks included in this "megablock".</a:t>
            </a:r>
            <a:endParaRPr lang="ru-RU" sz="2600" b="0" strike="noStrike" spc="-1">
              <a:solidFill>
                <a:srgbClr val="000000"/>
              </a:solidFill>
              <a:latin typeface="Arial"/>
            </a:endParaRPr>
          </a:p>
          <a:p>
            <a:pPr defTabSz="825480">
              <a:lnSpc>
                <a:spcPct val="100000"/>
              </a:lnSpc>
              <a:tabLst>
                <a:tab pos="0" algn="l"/>
              </a:tabLst>
            </a:pPr>
            <a:endParaRPr lang="ru-RU" sz="2600" b="0" strike="noStrike" spc="-1">
              <a:solidFill>
                <a:srgbClr val="000000"/>
              </a:solidFill>
              <a:latin typeface="Arial"/>
            </a:endParaRPr>
          </a:p>
          <a:p>
            <a:pPr defTabSz="825480">
              <a:lnSpc>
                <a:spcPct val="100000"/>
              </a:lnSpc>
              <a:tabLst>
                <a:tab pos="0" algn="l"/>
              </a:tabLst>
            </a:pPr>
            <a:r>
              <a:rPr lang="en-US" sz="2600" b="0" strike="noStrike" spc="-1">
                <a:solidFill>
                  <a:srgbClr val="333333"/>
                </a:solidFill>
                <a:latin typeface="Montserrat"/>
                <a:ea typeface="Helvetica Neue"/>
              </a:rPr>
              <a:t>Using "megablocks" allows to increase the speed of work with archive blocks and more evenly distribute (reduce) the load on the server and alternate</a:t>
            </a:r>
            <a:r>
              <a:rPr lang="ru-RU" sz="2600" b="0" strike="noStrike" spc="-1">
                <a:solidFill>
                  <a:srgbClr val="333333"/>
                </a:solidFill>
                <a:latin typeface="Montserrat"/>
                <a:ea typeface="Helvetica Neue"/>
              </a:rPr>
              <a:t> </a:t>
            </a:r>
            <a:r>
              <a:rPr lang="en-US" sz="2600" b="0" strike="noStrike" spc="-1">
                <a:solidFill>
                  <a:srgbClr val="333333"/>
                </a:solidFill>
                <a:latin typeface="Montserrat"/>
                <a:ea typeface="Helvetica Neue"/>
              </a:rPr>
              <a:t>HDDs depending on the load on each.</a:t>
            </a:r>
            <a:endParaRPr lang="ru-RU" sz="2600" b="0" strike="noStrike" spc="-1">
              <a:solidFill>
                <a:srgbClr val="000000"/>
              </a:solidFill>
              <a:latin typeface="Arial"/>
            </a:endParaRPr>
          </a:p>
          <a:p>
            <a:pPr defTabSz="825480">
              <a:lnSpc>
                <a:spcPct val="100000"/>
              </a:lnSpc>
              <a:tabLst>
                <a:tab pos="0" algn="l"/>
              </a:tabLst>
            </a:pPr>
            <a:endParaRPr lang="ru-RU" sz="2600" b="0" strike="noStrike" spc="-1">
              <a:solidFill>
                <a:srgbClr val="000000"/>
              </a:solidFill>
              <a:latin typeface="Arial"/>
            </a:endParaRPr>
          </a:p>
          <a:p>
            <a:pPr defTabSz="825480">
              <a:lnSpc>
                <a:spcPct val="100000"/>
              </a:lnSpc>
              <a:tabLst>
                <a:tab pos="0" algn="l"/>
              </a:tabLst>
            </a:pPr>
            <a:r>
              <a:rPr lang="en-US" sz="2600" b="0" strike="noStrike" spc="-1">
                <a:solidFill>
                  <a:srgbClr val="333333"/>
                </a:solidFill>
                <a:latin typeface="Montserrat"/>
                <a:ea typeface="Helvetica Neue"/>
              </a:rPr>
              <a:t>This is achieved due to the fact that after reading one "megablock" index file TRASSIR software operates with several archive blocks, which are located on different server HDDs.</a:t>
            </a:r>
            <a:endParaRPr lang="ru-RU" sz="2600" b="0" strike="noStrike" spc="-1">
              <a:solidFill>
                <a:srgbClr val="000000"/>
              </a:solidFill>
              <a:latin typeface="Arial"/>
            </a:endParaRPr>
          </a:p>
          <a:p>
            <a:pPr defTabSz="825480">
              <a:lnSpc>
                <a:spcPct val="100000"/>
              </a:lnSpc>
              <a:tabLst>
                <a:tab pos="0" algn="l"/>
              </a:tabLst>
            </a:pPr>
            <a:endParaRPr lang="ru-RU" sz="2600" b="0" strike="noStrike" spc="-1">
              <a:solidFill>
                <a:srgbClr val="000000"/>
              </a:solidFill>
              <a:latin typeface="Arial"/>
            </a:endParaRPr>
          </a:p>
          <a:p>
            <a:pPr defTabSz="825480">
              <a:lnSpc>
                <a:spcPct val="100000"/>
              </a:lnSpc>
              <a:tabLst>
                <a:tab pos="0" algn="l"/>
              </a:tabLst>
            </a:pPr>
            <a:r>
              <a:rPr lang="en-US" sz="2600" b="0" strike="noStrike" spc="-1">
                <a:solidFill>
                  <a:srgbClr val="333333"/>
                </a:solidFill>
                <a:latin typeface="Montserrat"/>
                <a:ea typeface="Helvetica Neue"/>
              </a:rPr>
              <a:t>Creation of "megablocks" is affected by the number of channels and the number of HDDs connected to the server.</a:t>
            </a:r>
            <a:endParaRPr lang="ru-RU" sz="2600" b="0" strike="noStrike" spc="-1">
              <a:solidFill>
                <a:srgbClr val="000000"/>
              </a:solidFill>
              <a:latin typeface="Arial"/>
            </a:endParaRPr>
          </a:p>
          <a:p>
            <a:pPr defTabSz="825480">
              <a:lnSpc>
                <a:spcPct val="100000"/>
              </a:lnSpc>
              <a:tabLst>
                <a:tab pos="0" algn="l"/>
              </a:tabLst>
            </a:pPr>
            <a:r>
              <a:rPr lang="en-US" sz="2600" b="0" strike="noStrike" spc="-1">
                <a:solidFill>
                  <a:srgbClr val="333333"/>
                </a:solidFill>
                <a:latin typeface="Montserrat"/>
                <a:ea typeface="Helvetica Neue"/>
              </a:rPr>
              <a:t>In a situation when the system (server) has 5 channels and 3 HDDs, "megablocks" will be created:</a:t>
            </a:r>
            <a:endParaRPr lang="ru-RU" sz="2600" b="0" strike="noStrike" spc="-1">
              <a:solidFill>
                <a:srgbClr val="000000"/>
              </a:solidFill>
              <a:latin typeface="Arial"/>
            </a:endParaRPr>
          </a:p>
        </p:txBody>
      </p:sp>
      <p:sp>
        <p:nvSpPr>
          <p:cNvPr id="188" name="Фигура"/>
          <p:cNvSpPr/>
          <p:nvPr/>
        </p:nvSpPr>
        <p:spPr>
          <a:xfrm>
            <a:off x="2476440" y="335196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pic>
        <p:nvPicPr>
          <p:cNvPr id="189" name="Picture 188"/>
          <p:cNvPicPr/>
          <p:nvPr/>
        </p:nvPicPr>
        <p:blipFill>
          <a:blip r:embed="rId2"/>
          <a:stretch/>
        </p:blipFill>
        <p:spPr>
          <a:xfrm>
            <a:off x="2700000" y="9000000"/>
            <a:ext cx="8279640" cy="4224960"/>
          </a:xfrm>
          <a:prstGeom prst="rect">
            <a:avLst/>
          </a:prstGeom>
          <a:ln w="0">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0" name="Title text slide"/>
          <p:cNvSpPr/>
          <p:nvPr/>
        </p:nvSpPr>
        <p:spPr>
          <a:xfrm>
            <a:off x="2394720" y="1158480"/>
            <a:ext cx="1589256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Archive flags</a:t>
            </a:r>
            <a:endParaRPr lang="ru-RU" sz="8000" b="0" strike="noStrike" spc="-1">
              <a:solidFill>
                <a:srgbClr val="000000"/>
              </a:solidFill>
              <a:latin typeface="Arial"/>
            </a:endParaRPr>
          </a:p>
        </p:txBody>
      </p:sp>
      <p:sp>
        <p:nvSpPr>
          <p:cNvPr id="191"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p:cNvSpPr/>
          <p:nvPr/>
        </p:nvSpPr>
        <p:spPr>
          <a:xfrm>
            <a:off x="2394720" y="4255920"/>
            <a:ext cx="19226880" cy="668484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00000"/>
              </a:lnSpc>
              <a:tabLst>
                <a:tab pos="0" algn="l"/>
              </a:tabLst>
            </a:pPr>
            <a:r>
              <a:rPr lang="en-US" sz="2400" b="1" strike="noStrike" spc="-1">
                <a:solidFill>
                  <a:srgbClr val="333333"/>
                </a:solidFill>
                <a:latin typeface="Montserrat"/>
                <a:ea typeface="Helvetica Neue"/>
              </a:rPr>
              <a:t>Motion_search_mark  - </a:t>
            </a:r>
            <a:r>
              <a:rPr lang="en-US" sz="2400" b="0" strike="noStrike" spc="-1">
                <a:solidFill>
                  <a:srgbClr val="333333"/>
                </a:solidFill>
                <a:latin typeface="Montserrat"/>
                <a:ea typeface="Helvetica Neue"/>
              </a:rPr>
              <a:t>flag indicating on which HDD ActiveSearch metadata is stored</a:t>
            </a:r>
            <a:endParaRPr lang="ru-RU" sz="2400" b="0" strike="noStrike" spc="-1">
              <a:solidFill>
                <a:srgbClr val="000000"/>
              </a:solidFill>
              <a:latin typeface="Arial"/>
            </a:endParaRPr>
          </a:p>
          <a:p>
            <a:pPr defTabSz="825480">
              <a:lnSpc>
                <a:spcPct val="100000"/>
              </a:lnSpc>
              <a:tabLst>
                <a:tab pos="0" algn="l"/>
              </a:tabLst>
            </a:pPr>
            <a:r>
              <a:rPr lang="ru-RU" sz="2400" b="0" i="1" strike="noStrike" spc="-1">
                <a:solidFill>
                  <a:srgbClr val="333333"/>
                </a:solidFill>
                <a:latin typeface="Montserrat"/>
                <a:ea typeface="Helvetica Neue"/>
              </a:rPr>
              <a:t>(</a:t>
            </a:r>
            <a:r>
              <a:rPr lang="en-US" sz="2400" b="0" i="1" strike="noStrike" spc="-1">
                <a:solidFill>
                  <a:srgbClr val="333333"/>
                </a:solidFill>
                <a:latin typeface="Montserrat"/>
                <a:ea typeface="Helvetica Neue"/>
              </a:rPr>
              <a:t>ActiveSearch is TRASSIR video analytics software that allows you to search for the presence of movements in a user-specified area of the frame).</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This flag should be only on one HDD (if this HDD was not disconnected and analytics recording was not performed on another HDD).</a:t>
            </a:r>
            <a:endParaRPr lang="ru-RU" sz="2400" b="0" strike="noStrike" spc="-1">
              <a:solidFill>
                <a:srgbClr val="000000"/>
              </a:solidFill>
              <a:latin typeface="Arial"/>
            </a:endParaRPr>
          </a:p>
          <a:p>
            <a:pPr defTabSz="825480">
              <a:lnSpc>
                <a:spcPct val="100000"/>
              </a:lnSpc>
              <a:tabLst>
                <a:tab pos="0" algn="l"/>
              </a:tabLst>
            </a:pPr>
            <a:endParaRPr lang="ru-RU" sz="2400" b="0" strike="noStrike" spc="-1">
              <a:solidFill>
                <a:srgbClr val="000000"/>
              </a:solidFill>
              <a:latin typeface="Arial"/>
            </a:endParaRPr>
          </a:p>
          <a:p>
            <a:pPr defTabSz="825480">
              <a:lnSpc>
                <a:spcPct val="100000"/>
              </a:lnSpc>
              <a:tabLst>
                <a:tab pos="0" algn="l"/>
              </a:tabLst>
            </a:pPr>
            <a:r>
              <a:rPr lang="ru-RU" sz="2400" b="1" strike="noStrike" spc="-1">
                <a:solidFill>
                  <a:srgbClr val="172B4D"/>
                </a:solidFill>
                <a:latin typeface="Montserrat"/>
                <a:ea typeface="Helvetica Neue"/>
              </a:rPr>
              <a:t>Initial_fill </a:t>
            </a:r>
            <a:r>
              <a:rPr lang="ru-RU" sz="2400" b="0" strike="noStrike" spc="-1">
                <a:solidFill>
                  <a:srgbClr val="172B4D"/>
                </a:solidFill>
                <a:latin typeface="Montserrat"/>
                <a:ea typeface="Helvetica Neue"/>
              </a:rPr>
              <a:t>- </a:t>
            </a:r>
            <a:r>
              <a:rPr lang="en-US" sz="2400" b="0" strike="noStrike" spc="-1">
                <a:solidFill>
                  <a:srgbClr val="172B4D"/>
                </a:solidFill>
                <a:latin typeface="Montserrat"/>
                <a:ea typeface="Helvetica Neue"/>
              </a:rPr>
              <a:t>is the flag responsible for filling HDD with archive files.</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172B4D"/>
                </a:solidFill>
                <a:latin typeface="Montserrat"/>
                <a:ea typeface="Helvetica Neue"/>
              </a:rPr>
              <a:t>The archive rewrite cycle will start automatically under the following conditions:</a:t>
            </a:r>
            <a:endParaRPr lang="ru-RU" sz="2400" b="0" strike="noStrike" spc="-1">
              <a:solidFill>
                <a:srgbClr val="000000"/>
              </a:solidFill>
              <a:latin typeface="Arial"/>
            </a:endParaRPr>
          </a:p>
          <a:p>
            <a:pPr marL="343080" indent="-343080" defTabSz="825480">
              <a:lnSpc>
                <a:spcPct val="100000"/>
              </a:lnSpc>
              <a:buClr>
                <a:srgbClr val="172B4D"/>
              </a:buClr>
              <a:buFont typeface="Arial"/>
              <a:buChar char="•"/>
              <a:tabLst>
                <a:tab pos="0" algn="l"/>
              </a:tabLst>
            </a:pPr>
            <a:r>
              <a:rPr lang="en-US" sz="2400" b="0" strike="noStrike" spc="-1">
                <a:solidFill>
                  <a:srgbClr val="172B4D"/>
                </a:solidFill>
                <a:latin typeface="Montserrat"/>
                <a:ea typeface="Helvetica Neue"/>
              </a:rPr>
              <a:t>when there is 2GB of free space on HDD without ActiveSearch metadata (i.e. without motion_search_mark flag);</a:t>
            </a:r>
            <a:endParaRPr lang="ru-RU" sz="2400" b="0" strike="noStrike" spc="-1">
              <a:solidFill>
                <a:srgbClr val="000000"/>
              </a:solidFill>
              <a:latin typeface="Arial"/>
            </a:endParaRPr>
          </a:p>
          <a:p>
            <a:pPr marL="343080" indent="-343080" defTabSz="825480">
              <a:lnSpc>
                <a:spcPct val="100000"/>
              </a:lnSpc>
              <a:buClr>
                <a:srgbClr val="172B4D"/>
              </a:buClr>
              <a:buFont typeface="Arial"/>
              <a:buChar char="•"/>
              <a:tabLst>
                <a:tab pos="0" algn="l"/>
              </a:tabLst>
            </a:pPr>
            <a:r>
              <a:rPr lang="en-US" sz="2400" b="0" strike="noStrike" spc="-1">
                <a:solidFill>
                  <a:srgbClr val="172B4D"/>
                </a:solidFill>
                <a:latin typeface="Montserrat"/>
                <a:ea typeface="Helvetica Neue"/>
              </a:rPr>
              <a:t>if there is ActiveSearch metadata on HDD, the archive rewrite cycle will start at 12GB of free space on HDD or less, depending on the conditions.</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172B4D"/>
                </a:solidFill>
                <a:latin typeface="Montserrat"/>
                <a:ea typeface="Helvetica Neue"/>
              </a:rPr>
              <a:t>The initial_fill flag is deleted when the overwrite cycle starts.</a:t>
            </a:r>
            <a:endParaRPr lang="ru-RU" sz="2400" b="0" strike="noStrike" spc="-1">
              <a:solidFill>
                <a:srgbClr val="000000"/>
              </a:solidFill>
              <a:latin typeface="Arial"/>
            </a:endParaRPr>
          </a:p>
          <a:p>
            <a:pPr defTabSz="825480">
              <a:lnSpc>
                <a:spcPct val="100000"/>
              </a:lnSpc>
              <a:tabLst>
                <a:tab pos="0" algn="l"/>
              </a:tabLst>
            </a:pPr>
            <a:endParaRPr lang="ru-RU" sz="2400" b="0" strike="noStrike" spc="-1">
              <a:solidFill>
                <a:srgbClr val="000000"/>
              </a:solidFill>
              <a:latin typeface="Arial"/>
            </a:endParaRPr>
          </a:p>
          <a:p>
            <a:pPr defTabSz="825480">
              <a:lnSpc>
                <a:spcPct val="100000"/>
              </a:lnSpc>
              <a:tabLst>
                <a:tab pos="0" algn="l"/>
              </a:tabLst>
            </a:pPr>
            <a:r>
              <a:rPr lang="en-US" sz="2400" b="1" strike="noStrike" spc="-1">
                <a:solidFill>
                  <a:srgbClr val="172B4D"/>
                </a:solidFill>
                <a:latin typeface="Montserrat"/>
                <a:ea typeface="Helvetica Neue"/>
              </a:rPr>
              <a:t>README.txt </a:t>
            </a:r>
            <a:r>
              <a:rPr lang="en-US" sz="2400" b="0" strike="noStrike" spc="-1">
                <a:solidFill>
                  <a:srgbClr val="172B4D"/>
                </a:solidFill>
                <a:latin typeface="Montserrat"/>
                <a:ea typeface="Helvetica Neue"/>
              </a:rPr>
              <a:t>file - this file is not a flag. TRASSIR software uses this file to determine whether read and write permissions to the archive folder are available.</a:t>
            </a:r>
            <a:endParaRPr lang="ru-RU" sz="2400" b="0" strike="noStrike" spc="-1">
              <a:solidFill>
                <a:srgbClr val="000000"/>
              </a:solidFill>
              <a:latin typeface="Arial"/>
            </a:endParaRPr>
          </a:p>
          <a:p>
            <a:pPr defTabSz="825480">
              <a:lnSpc>
                <a:spcPct val="100000"/>
              </a:lnSpc>
              <a:tabLst>
                <a:tab pos="0" algn="l"/>
              </a:tabLst>
            </a:pPr>
            <a:endParaRPr lang="ru-RU" sz="2400" b="0" strike="noStrike" spc="-1">
              <a:solidFill>
                <a:srgbClr val="000000"/>
              </a:solidFill>
              <a:latin typeface="Arial"/>
            </a:endParaRPr>
          </a:p>
          <a:p>
            <a:pPr defTabSz="825480">
              <a:lnSpc>
                <a:spcPct val="100000"/>
              </a:lnSpc>
              <a:tabLst>
                <a:tab pos="0" algn="l"/>
              </a:tabLst>
            </a:pPr>
            <a:r>
              <a:rPr lang="en-US" sz="2400" b="1" strike="noStrike" spc="296">
                <a:solidFill>
                  <a:srgbClr val="172B4D"/>
                </a:solidFill>
                <a:latin typeface="Montserrat"/>
                <a:ea typeface="Helvetica Neue"/>
              </a:rPr>
              <a:t>Format_mark </a:t>
            </a:r>
            <a:r>
              <a:rPr lang="en-US" sz="2400" b="1" strike="noStrike" spc="-1">
                <a:solidFill>
                  <a:srgbClr val="172B4D"/>
                </a:solidFill>
                <a:latin typeface="Montserrat"/>
                <a:ea typeface="Helvetica Neue"/>
              </a:rPr>
              <a:t>- </a:t>
            </a:r>
            <a:r>
              <a:rPr lang="en-US" sz="2400" b="0" strike="noStrike" spc="-1">
                <a:solidFill>
                  <a:srgbClr val="172B4D"/>
                </a:solidFill>
                <a:latin typeface="Montserrat"/>
                <a:ea typeface="Helvetica Neue"/>
              </a:rPr>
              <a:t>this flag is present only </a:t>
            </a:r>
            <a:r>
              <a:rPr lang="en-US" sz="2400" b="1" strike="noStrike" spc="-1">
                <a:solidFill>
                  <a:srgbClr val="172B4D"/>
                </a:solidFill>
                <a:latin typeface="Montserrat"/>
                <a:ea typeface="Helvetica Neue"/>
              </a:rPr>
              <a:t>in TRASSIR OS. </a:t>
            </a:r>
            <a:r>
              <a:rPr lang="en-US" sz="2400" b="0" strike="noStrike" spc="-1">
                <a:solidFill>
                  <a:srgbClr val="172B4D"/>
                </a:solidFill>
                <a:latin typeface="Montserrat"/>
                <a:ea typeface="Helvetica Neue"/>
              </a:rPr>
              <a:t>It indicates that HDD is formatted and ready for recording an archive. If this flag is removed, it will be possible to format this HDD on TRASSIR OS.</a:t>
            </a:r>
            <a:endParaRPr lang="ru-RU" sz="2400" b="0" strike="noStrike" spc="-1">
              <a:solidFill>
                <a:srgbClr val="000000"/>
              </a:solidFill>
              <a:latin typeface="Arial"/>
            </a:endParaRPr>
          </a:p>
        </p:txBody>
      </p:sp>
      <p:sp>
        <p:nvSpPr>
          <p:cNvPr id="192" name="Фигура"/>
          <p:cNvSpPr/>
          <p:nvPr/>
        </p:nvSpPr>
        <p:spPr>
          <a:xfrm>
            <a:off x="2476440" y="335196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 name="Title text slide"/>
          <p:cNvSpPr/>
          <p:nvPr/>
        </p:nvSpPr>
        <p:spPr>
          <a:xfrm>
            <a:off x="2394720" y="1158480"/>
            <a:ext cx="15892560" cy="131976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ctr">
            <a:spAutoFit/>
          </a:bodyPr>
          <a:lstStyle/>
          <a:p>
            <a:pPr defTabSz="825480">
              <a:lnSpc>
                <a:spcPct val="100000"/>
              </a:lnSpc>
              <a:tabLst>
                <a:tab pos="0" algn="l"/>
              </a:tabLst>
            </a:pPr>
            <a:r>
              <a:rPr lang="en-US" sz="8000" b="0" strike="noStrike" spc="-1">
                <a:solidFill>
                  <a:srgbClr val="31333D"/>
                </a:solidFill>
                <a:latin typeface="Montserrat ExtraBold"/>
                <a:ea typeface="Maven Pro Medium"/>
              </a:rPr>
              <a:t>ActiveSearch Metadata</a:t>
            </a:r>
            <a:endParaRPr lang="ru-RU" sz="8000" b="0" strike="noStrike" spc="-1">
              <a:solidFill>
                <a:srgbClr val="000000"/>
              </a:solidFill>
              <a:latin typeface="Arial"/>
            </a:endParaRPr>
          </a:p>
        </p:txBody>
      </p:sp>
      <p:sp>
        <p:nvSpPr>
          <p:cNvPr id="194" name="Lorem ipsum dolor sit amet, consectetur adipiscing elit, sed do eiusmod tempor incididunt ut labore et dolore magna aliqua. Ut enim ad minim veniam, quis nostrud exercitation ullamco laboris nisi ut aliquip ex ea commodo consequat. Duis aute irure dolor in reprehenderit in voluptate velit esse cillum dolore eu fugiat nulla pariatur. Excepteur sint occaecat cupidatat non proident, sunt in culpa qui officia deserunt mollit anim id est laborum.…"/>
          <p:cNvSpPr/>
          <p:nvPr/>
        </p:nvSpPr>
        <p:spPr>
          <a:xfrm>
            <a:off x="2394720" y="4255920"/>
            <a:ext cx="19226880" cy="832680"/>
          </a:xfrm>
          <a:prstGeom prst="rect">
            <a:avLst/>
          </a:prstGeom>
          <a:noFill/>
          <a:ln w="12700">
            <a:noFill/>
          </a:ln>
        </p:spPr>
        <p:style>
          <a:lnRef idx="0">
            <a:scrgbClr r="0" g="0" b="0"/>
          </a:lnRef>
          <a:fillRef idx="0">
            <a:scrgbClr r="0" g="0" b="0"/>
          </a:fillRef>
          <a:effectRef idx="0">
            <a:scrgbClr r="0" g="0" b="0"/>
          </a:effectRef>
          <a:fontRef idx="minor"/>
        </p:style>
        <p:txBody>
          <a:bodyPr lIns="50760" tIns="50760" rIns="50760" bIns="50760" anchor="t">
            <a:spAutoFit/>
          </a:bodyPr>
          <a:lstStyle/>
          <a:p>
            <a:pPr defTabSz="825480">
              <a:lnSpc>
                <a:spcPct val="100000"/>
              </a:lnSpc>
              <a:tabLst>
                <a:tab pos="0" algn="l"/>
              </a:tabLst>
            </a:pPr>
            <a:r>
              <a:rPr lang="en-US" sz="2400" b="0" strike="noStrike" spc="-1">
                <a:solidFill>
                  <a:srgbClr val="333333"/>
                </a:solidFill>
                <a:latin typeface="Montserrat"/>
                <a:ea typeface="Helvetica Neue"/>
              </a:rPr>
              <a:t>The archive structure includes folders that contain metadata for ActiveSearch video analytics.</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Folder names contain "</a:t>
            </a:r>
            <a:r>
              <a:rPr lang="en-US" sz="2400" b="1" strike="noStrike" spc="-1">
                <a:solidFill>
                  <a:srgbClr val="333333"/>
                </a:solidFill>
                <a:latin typeface="Montserrat"/>
                <a:ea typeface="Helvetica Neue"/>
              </a:rPr>
              <a:t>M$</a:t>
            </a:r>
            <a:r>
              <a:rPr lang="en-US" sz="2400" b="0" strike="noStrike" spc="-1">
                <a:solidFill>
                  <a:srgbClr val="333333"/>
                </a:solidFill>
                <a:latin typeface="Montserrat"/>
                <a:ea typeface="Helvetica Neue"/>
              </a:rPr>
              <a:t>" prefixes and channel GUIDs. Folder contents: </a:t>
            </a:r>
            <a:r>
              <a:rPr lang="ru-RU" sz="2400" b="0" strike="noStrike" spc="-1">
                <a:solidFill>
                  <a:srgbClr val="333333"/>
                </a:solidFill>
                <a:latin typeface="Montserrat"/>
                <a:ea typeface="Helvetica Neue"/>
              </a:rPr>
              <a:t>:</a:t>
            </a:r>
            <a:endParaRPr lang="ru-RU" sz="2400" b="0" strike="noStrike" spc="-1">
              <a:solidFill>
                <a:srgbClr val="000000"/>
              </a:solidFill>
              <a:latin typeface="Arial"/>
            </a:endParaRPr>
          </a:p>
        </p:txBody>
      </p:sp>
      <p:sp>
        <p:nvSpPr>
          <p:cNvPr id="195" name="Фигура"/>
          <p:cNvSpPr/>
          <p:nvPr/>
        </p:nvSpPr>
        <p:spPr>
          <a:xfrm>
            <a:off x="2476440" y="3351960"/>
            <a:ext cx="1576080" cy="559800"/>
          </a:xfrm>
          <a:custGeom>
            <a:avLst/>
            <a:gdLst>
              <a:gd name="textAreaLeft" fmla="*/ 0 w 1576080"/>
              <a:gd name="textAreaRight" fmla="*/ 1576800 w 1576080"/>
              <a:gd name="textAreaTop" fmla="*/ 0 h 559800"/>
              <a:gd name="textAreaBottom" fmla="*/ 560520 h 559800"/>
            </a:gdLst>
            <a:ahLst/>
            <a:cxnLst/>
            <a:rect l="textAreaLeft" t="textAreaTop" r="textAreaRight" b="textAreaBottom"/>
            <a:pathLst>
              <a:path w="21380" h="21310">
                <a:moveTo>
                  <a:pt x="10829" y="4"/>
                </a:moveTo>
                <a:cubicBezTo>
                  <a:pt x="8668" y="-147"/>
                  <a:pt x="6864" y="4633"/>
                  <a:pt x="6858" y="10653"/>
                </a:cubicBezTo>
                <a:cubicBezTo>
                  <a:pt x="6852" y="16420"/>
                  <a:pt x="8513" y="21087"/>
                  <a:pt x="10581" y="21303"/>
                </a:cubicBezTo>
                <a:cubicBezTo>
                  <a:pt x="12027" y="21453"/>
                  <a:pt x="13378" y="19280"/>
                  <a:pt x="14063" y="15706"/>
                </a:cubicBezTo>
                <a:cubicBezTo>
                  <a:pt x="14350" y="14244"/>
                  <a:pt x="14842" y="13182"/>
                  <a:pt x="15419" y="12765"/>
                </a:cubicBezTo>
                <a:cubicBezTo>
                  <a:pt x="16212" y="12191"/>
                  <a:pt x="17052" y="12890"/>
                  <a:pt x="17603" y="14590"/>
                </a:cubicBezTo>
                <a:cubicBezTo>
                  <a:pt x="18900" y="18813"/>
                  <a:pt x="21371" y="16270"/>
                  <a:pt x="21381" y="10698"/>
                </a:cubicBezTo>
                <a:cubicBezTo>
                  <a:pt x="21390" y="5071"/>
                  <a:pt x="18891" y="2453"/>
                  <a:pt x="17587" y="6731"/>
                </a:cubicBezTo>
                <a:cubicBezTo>
                  <a:pt x="17150" y="8044"/>
                  <a:pt x="16527" y="8760"/>
                  <a:pt x="15887" y="8692"/>
                </a:cubicBezTo>
                <a:cubicBezTo>
                  <a:pt x="15103" y="8610"/>
                  <a:pt x="14394" y="7388"/>
                  <a:pt x="14014" y="5464"/>
                </a:cubicBezTo>
                <a:cubicBezTo>
                  <a:pt x="13376" y="2181"/>
                  <a:pt x="12162" y="97"/>
                  <a:pt x="10829" y="4"/>
                </a:cubicBezTo>
                <a:close/>
                <a:moveTo>
                  <a:pt x="2155" y="4559"/>
                </a:moveTo>
                <a:cubicBezTo>
                  <a:pt x="1603" y="4559"/>
                  <a:pt x="1053" y="5159"/>
                  <a:pt x="632" y="6339"/>
                </a:cubicBezTo>
                <a:cubicBezTo>
                  <a:pt x="-210" y="8699"/>
                  <a:pt x="-210" y="12517"/>
                  <a:pt x="632" y="14877"/>
                </a:cubicBezTo>
                <a:cubicBezTo>
                  <a:pt x="1474" y="17237"/>
                  <a:pt x="2836" y="17237"/>
                  <a:pt x="3677" y="14877"/>
                </a:cubicBezTo>
                <a:cubicBezTo>
                  <a:pt x="4519" y="12517"/>
                  <a:pt x="4519" y="8699"/>
                  <a:pt x="3677" y="6339"/>
                </a:cubicBezTo>
                <a:cubicBezTo>
                  <a:pt x="3257" y="5159"/>
                  <a:pt x="2706" y="4559"/>
                  <a:pt x="2155" y="4559"/>
                </a:cubicBezTo>
                <a:close/>
              </a:path>
            </a:pathLst>
          </a:custGeom>
          <a:gradFill rotWithShape="0">
            <a:gsLst>
              <a:gs pos="0">
                <a:srgbClr val="5E9EEE"/>
              </a:gs>
              <a:gs pos="100000">
                <a:srgbClr val="635ED6"/>
              </a:gs>
            </a:gsLst>
            <a:lin ang="2010000"/>
          </a:gradFill>
          <a:ln w="12700">
            <a:noFill/>
          </a:ln>
        </p:spPr>
        <p:style>
          <a:lnRef idx="0">
            <a:scrgbClr r="0" g="0" b="0"/>
          </a:lnRef>
          <a:fillRef idx="0">
            <a:scrgbClr r="0" g="0" b="0"/>
          </a:fillRef>
          <a:effectRef idx="0">
            <a:scrgbClr r="0" g="0" b="0"/>
          </a:effectRef>
          <a:fontRef idx="minor"/>
        </p:style>
        <p:txBody>
          <a:bodyPr lIns="0" tIns="0" rIns="0" bIns="0" anchor="ctr">
            <a:noAutofit/>
          </a:bodyPr>
          <a:lstStyle/>
          <a:p>
            <a:pPr algn="ctr" defTabSz="825480">
              <a:lnSpc>
                <a:spcPct val="100000"/>
              </a:lnSpc>
              <a:tabLst>
                <a:tab pos="0" algn="l"/>
              </a:tabLst>
            </a:pPr>
            <a:endParaRPr lang="ru-RU" sz="3200" b="0" strike="noStrike" spc="-1">
              <a:solidFill>
                <a:srgbClr val="FFFFFF"/>
              </a:solidFill>
              <a:latin typeface="Helvetica Neue Medium"/>
              <a:ea typeface="Helvetica Neue Medium"/>
            </a:endParaRPr>
          </a:p>
        </p:txBody>
      </p:sp>
      <p:sp>
        <p:nvSpPr>
          <p:cNvPr id="196" name="TextBox 2"/>
          <p:cNvSpPr/>
          <p:nvPr/>
        </p:nvSpPr>
        <p:spPr>
          <a:xfrm>
            <a:off x="2394720" y="8376120"/>
            <a:ext cx="17233560" cy="3026880"/>
          </a:xfrm>
          <a:prstGeom prst="rect">
            <a:avLst/>
          </a:prstGeom>
          <a:noFill/>
          <a:ln w="12700">
            <a:noFill/>
          </a:ln>
        </p:spPr>
        <p:style>
          <a:lnRef idx="0">
            <a:scrgbClr r="0" g="0" b="0"/>
          </a:lnRef>
          <a:fillRef idx="0">
            <a:scrgbClr r="0" g="0" b="0"/>
          </a:fillRef>
          <a:effectRef idx="0">
            <a:scrgbClr r="0" g="0" b="0"/>
          </a:effectRef>
          <a:fontRef idx="minor"/>
        </p:style>
        <p:txBody>
          <a:bodyPr horzOverflow="overflow" lIns="50760" tIns="50760" rIns="50760" bIns="50760" numCol="1" spcCol="38160" anchor="ctr">
            <a:spAutoFit/>
          </a:bodyPr>
          <a:lstStyle/>
          <a:p>
            <a:pPr defTabSz="825480">
              <a:lnSpc>
                <a:spcPct val="100000"/>
              </a:lnSpc>
              <a:tabLst>
                <a:tab pos="0" algn="l"/>
              </a:tabLst>
            </a:pPr>
            <a:r>
              <a:rPr lang="en-US" sz="2400" b="0" strike="noStrike" spc="-1">
                <a:solidFill>
                  <a:srgbClr val="333333"/>
                </a:solidFill>
                <a:latin typeface="Montserrat"/>
                <a:ea typeface="Helvetica Neue"/>
              </a:rPr>
              <a:t>Accordingly, the folders contain ActiveSearch metadata files. </a:t>
            </a:r>
            <a:endParaRPr lang="ru-RU" sz="2400" b="0" strike="noStrike" spc="-1">
              <a:solidFill>
                <a:srgbClr val="000000"/>
              </a:solidFill>
              <a:latin typeface="Arial"/>
            </a:endParaRPr>
          </a:p>
          <a:p>
            <a:pPr defTabSz="825480">
              <a:lnSpc>
                <a:spcPct val="100000"/>
              </a:lnSpc>
              <a:tabLst>
                <a:tab pos="0" algn="l"/>
              </a:tabLst>
            </a:pPr>
            <a:r>
              <a:rPr lang="en-US" sz="2400" b="0" strike="noStrike" spc="-1">
                <a:solidFill>
                  <a:srgbClr val="333333"/>
                </a:solidFill>
                <a:latin typeface="Montserrat"/>
                <a:ea typeface="Helvetica Neue"/>
              </a:rPr>
              <a:t>The name of the metadata file reflects the date of the event and its time in Unix time format.</a:t>
            </a:r>
            <a:endParaRPr lang="ru-RU" sz="2400" b="0" strike="noStrike" spc="-1">
              <a:solidFill>
                <a:srgbClr val="000000"/>
              </a:solidFill>
              <a:latin typeface="Arial"/>
            </a:endParaRPr>
          </a:p>
          <a:p>
            <a:pPr defTabSz="825480">
              <a:lnSpc>
                <a:spcPct val="100000"/>
              </a:lnSpc>
              <a:tabLst>
                <a:tab pos="0" algn="l"/>
              </a:tabLst>
            </a:pPr>
            <a:endParaRPr lang="ru-RU" sz="2400" b="0" strike="noStrike" spc="-1">
              <a:solidFill>
                <a:srgbClr val="000000"/>
              </a:solidFill>
              <a:latin typeface="Arial"/>
            </a:endParaRPr>
          </a:p>
          <a:p>
            <a:pPr marL="343080" indent="-343080" defTabSz="825480">
              <a:lnSpc>
                <a:spcPct val="100000"/>
              </a:lnSpc>
              <a:buClr>
                <a:srgbClr val="333333"/>
              </a:buClr>
              <a:buFont typeface="Arial"/>
              <a:buChar char="•"/>
              <a:tabLst>
                <a:tab pos="0" algn="l"/>
              </a:tabLst>
            </a:pPr>
            <a:r>
              <a:rPr lang="en-US" sz="2400" b="0" strike="noStrike" spc="-1">
                <a:solidFill>
                  <a:srgbClr val="333333"/>
                </a:solidFill>
                <a:latin typeface="Montserrat"/>
                <a:ea typeface="Helvetica Neue"/>
              </a:rPr>
              <a:t>When removing HDD with ActiveSearch metadata (e.g. disk 1) TRASSIR software will start writing new ActiveSearch metadata to any other HDD (e.g. disk 2). </a:t>
            </a:r>
            <a:endParaRPr lang="ru-RU" sz="2400" b="0" strike="noStrike" spc="-1">
              <a:solidFill>
                <a:srgbClr val="000000"/>
              </a:solidFill>
              <a:latin typeface="Arial"/>
            </a:endParaRPr>
          </a:p>
          <a:p>
            <a:pPr defTabSz="825480">
              <a:lnSpc>
                <a:spcPct val="100000"/>
              </a:lnSpc>
              <a:tabLst>
                <a:tab pos="0" algn="l"/>
              </a:tabLst>
            </a:pPr>
            <a:endParaRPr lang="ru-RU" sz="2400" b="0" strike="noStrike" spc="-1">
              <a:solidFill>
                <a:srgbClr val="000000"/>
              </a:solidFill>
              <a:latin typeface="Arial"/>
            </a:endParaRPr>
          </a:p>
          <a:p>
            <a:pPr marL="343080" indent="-343080" defTabSz="825480">
              <a:lnSpc>
                <a:spcPct val="100000"/>
              </a:lnSpc>
              <a:buClr>
                <a:srgbClr val="333333"/>
              </a:buClr>
              <a:buFont typeface="Arial"/>
              <a:buChar char="•"/>
              <a:tabLst>
                <a:tab pos="0" algn="l"/>
              </a:tabLst>
            </a:pPr>
            <a:r>
              <a:rPr lang="en-US" sz="2400" b="0" strike="noStrike" spc="-1">
                <a:solidFill>
                  <a:srgbClr val="333333"/>
                </a:solidFill>
                <a:latin typeface="Montserrat"/>
                <a:ea typeface="Helvetica Neue"/>
              </a:rPr>
              <a:t>When the previously seized disk (disk 1) is returned to the system, TRASSIR software will operate with ActiveSearch metadata of the previously seized HDD (i.e. disk 1) again.</a:t>
            </a:r>
            <a:endParaRPr lang="ru-RU" sz="2400" b="0" strike="noStrike" spc="-1">
              <a:solidFill>
                <a:srgbClr val="000000"/>
              </a:solidFill>
              <a:latin typeface="Arial"/>
            </a:endParaRPr>
          </a:p>
        </p:txBody>
      </p:sp>
      <p:pic>
        <p:nvPicPr>
          <p:cNvPr id="197" name="Picture 196"/>
          <p:cNvPicPr/>
          <p:nvPr/>
        </p:nvPicPr>
        <p:blipFill>
          <a:blip r:embed="rId2"/>
          <a:stretch/>
        </p:blipFill>
        <p:spPr>
          <a:xfrm>
            <a:off x="7380000" y="5220000"/>
            <a:ext cx="8279640" cy="3053160"/>
          </a:xfrm>
          <a:prstGeom prst="rect">
            <a:avLst/>
          </a:prstGeom>
          <a:ln w="0">
            <a:noFill/>
          </a:ln>
        </p:spPr>
      </p:pic>
    </p:spTree>
  </p:cSld>
  <p:clrMapOvr>
    <a:masterClrMapping/>
  </p:clrMapOvr>
</p:sld>
</file>

<file path=ppt/theme/theme1.xml><?xml version="1.0" encoding="utf-8"?>
<a:theme xmlns:a="http://schemas.openxmlformats.org/drawingml/2006/main" name="White">
  <a:themeElements>
    <a:clrScheme name="Radiance - base color">
      <a:dk1>
        <a:srgbClr val="2F313F"/>
      </a:dk1>
      <a:lt1>
        <a:srgbClr val="FFFFFF"/>
      </a:lt1>
      <a:dk2>
        <a:srgbClr val="454752"/>
      </a:dk2>
      <a:lt2>
        <a:srgbClr val="646779"/>
      </a:lt2>
      <a:accent1>
        <a:srgbClr val="635ED6"/>
      </a:accent1>
      <a:accent2>
        <a:srgbClr val="5E9EEE"/>
      </a:accent2>
      <a:accent3>
        <a:srgbClr val="635ED5"/>
      </a:accent3>
      <a:accent4>
        <a:srgbClr val="5E9EEF"/>
      </a:accent4>
      <a:accent5>
        <a:srgbClr val="D3DBE4"/>
      </a:accent5>
      <a:accent6>
        <a:srgbClr val="EDF4FD"/>
      </a:accent6>
      <a:hlink>
        <a:srgbClr val="635ED5"/>
      </a:hlink>
      <a:folHlink>
        <a:srgbClr val="5E9DEE"/>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ppt/theme/theme2.xml><?xml version="1.0" encoding="utf-8"?>
<a:theme xmlns:a="http://schemas.openxmlformats.org/drawingml/2006/main" name="White">
  <a:themeElements>
    <a:clrScheme name="Radiance - base color">
      <a:dk1>
        <a:srgbClr val="2F313F"/>
      </a:dk1>
      <a:lt1>
        <a:srgbClr val="FFFFFF"/>
      </a:lt1>
      <a:dk2>
        <a:srgbClr val="454752"/>
      </a:dk2>
      <a:lt2>
        <a:srgbClr val="646779"/>
      </a:lt2>
      <a:accent1>
        <a:srgbClr val="635ED6"/>
      </a:accent1>
      <a:accent2>
        <a:srgbClr val="5E9EEE"/>
      </a:accent2>
      <a:accent3>
        <a:srgbClr val="635ED5"/>
      </a:accent3>
      <a:accent4>
        <a:srgbClr val="5E9EEF"/>
      </a:accent4>
      <a:accent5>
        <a:srgbClr val="D3DBE4"/>
      </a:accent5>
      <a:accent6>
        <a:srgbClr val="EDF4FD"/>
      </a:accent6>
      <a:hlink>
        <a:srgbClr val="635ED5"/>
      </a:hlink>
      <a:folHlink>
        <a:srgbClr val="5E9DEE"/>
      </a:folHlink>
    </a:clrScheme>
    <a:fontScheme name="White">
      <a:majorFont>
        <a:latin typeface="Helvetica Neue Medium"/>
        <a:ea typeface="Helvetica Neue Medium"/>
        <a:cs typeface="Helvetica Neue Medium"/>
      </a:majorFont>
      <a:minorFont>
        <a:latin typeface="Helvetica Neue Medium"/>
        <a:ea typeface="Helvetica Neue Medium"/>
        <a:cs typeface="Helvetica Neue Medium"/>
      </a:minorFont>
    </a:fontScheme>
    <a:fmtScheme>
      <a:fillStyleLst>
        <a:solidFill>
          <a:schemeClr val="phClr"/>
        </a:solidFill>
        <a:gradFill>
          <a:gsLst>
            <a:gs pos="0">
              <a:schemeClr val="phClr">
                <a:tint val="50000"/>
              </a:schemeClr>
            </a:gs>
            <a:gs pos="35000">
              <a:schemeClr val="phClr">
                <a:tint val="37000"/>
              </a:schemeClr>
            </a:gs>
            <a:gs pos="100000">
              <a:schemeClr val="phClr">
                <a:tint val="15000"/>
              </a:schemeClr>
            </a:gs>
          </a:gsLst>
          <a:lin ang="16200000" scaled="1"/>
          <a:tileRect/>
        </a:gradFill>
        <a:gradFill>
          <a:gsLst>
            <a:gs pos="0">
              <a:schemeClr val="phClr">
                <a:tint val="100000"/>
                <a:shade val="100000"/>
              </a:schemeClr>
            </a:gs>
            <a:gs pos="100000">
              <a:schemeClr val="phClr">
                <a:tint val="50000"/>
                <a:shade val="100000"/>
              </a:schemeClr>
            </a:gs>
          </a:gsLst>
          <a:lin ang="16200000" scaled="0"/>
          <a:tileRect/>
        </a:gradFill>
      </a:fillStyleLst>
      <a:lnStyleLst>
        <a:ln w="9525" cap="flat" cmpd="sng" algn="ctr">
          <a:prstDash val="solid"/>
        </a:ln>
        <a:ln w="25400" cap="flat" cmpd="sng" algn="ctr">
          <a:prstDash val="solid"/>
        </a:ln>
        <a:ln w="38100" cap="flat" cmpd="sng" algn="ctr">
          <a:prstDash val="solid"/>
        </a:ln>
      </a:lnStyleLst>
      <a:effectStyleLst>
        <a:effectStyle>
          <a:effectLst/>
        </a:effectStyle>
        <a:effectStyle>
          <a:effectLst/>
        </a:effectStyle>
        <a:effectStyle>
          <a:effectLst/>
        </a:effectStyle>
      </a:effectStyleLst>
      <a:bgFillStyleLst>
        <a:solidFill>
          <a:schemeClr val="phClr"/>
        </a:solidFill>
        <a:gradFill>
          <a:gsLst>
            <a:gs pos="0">
              <a:schemeClr val="phClr">
                <a:tint val="40000"/>
              </a:schemeClr>
            </a:gs>
            <a:gs pos="40000">
              <a:schemeClr val="phClr">
                <a:tint val="45000"/>
                <a:shade val="99000"/>
              </a:schemeClr>
            </a:gs>
            <a:gs pos="100000">
              <a:schemeClr val="phClr">
                <a:shade val="20000"/>
              </a:schemeClr>
            </a:gs>
          </a:gsLst>
          <a:path path="circle">
            <a:fillToRect l="50000" t="-80000" r="50000" b="180000"/>
          </a:path>
          <a:tileRect/>
        </a:gradFill>
        <a:gradFill>
          <a:gsLst>
            <a:gs pos="0">
              <a:schemeClr val="phClr">
                <a:tint val="80000"/>
              </a:schemeClr>
            </a:gs>
            <a:gs pos="100000">
              <a:schemeClr val="phClr">
                <a:shade val="30000"/>
              </a:schemeClr>
            </a:gs>
          </a:gsLst>
          <a:path path="circle">
            <a:fillToRect l="50000" t="50000" r="50000" b="50000"/>
          </a:path>
          <a:tileRect/>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778</TotalTime>
  <Words>2112</Words>
  <Application>Microsoft Office PowerPoint</Application>
  <PresentationFormat>Custom</PresentationFormat>
  <Paragraphs>172</Paragraphs>
  <Slides>16</Slides>
  <Notes>0</Notes>
  <HiddenSlides>0</HiddenSlides>
  <ScaleCrop>false</ScaleCrop>
  <HeadingPairs>
    <vt:vector size="4" baseType="variant">
      <vt:variant>
        <vt:lpstr>Theme</vt:lpstr>
      </vt:variant>
      <vt:variant>
        <vt:i4>2</vt:i4>
      </vt:variant>
      <vt:variant>
        <vt:lpstr>Slide Titles</vt:lpstr>
      </vt:variant>
      <vt:variant>
        <vt:i4>16</vt:i4>
      </vt:variant>
    </vt:vector>
  </HeadingPairs>
  <TitlesOfParts>
    <vt:vector size="18" baseType="lpstr">
      <vt:lpstr>White</vt:lpstr>
      <vt:lpstr>White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subject/>
  <dc:creator>Lumen Work</dc:creator>
  <dc:description/>
  <cp:lastModifiedBy/>
  <cp:revision>55</cp:revision>
  <dcterms:modified xsi:type="dcterms:W3CDTF">2023-10-18T07:30:32Z</dcterms:modified>
  <dc:language>ru-RU</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PresentationFormat">
    <vt:lpwstr>Произвольный</vt:lpwstr>
  </property>
  <property fmtid="{D5CDD505-2E9C-101B-9397-08002B2CF9AE}" pid="3" name="Slides">
    <vt:r8>16</vt:r8>
  </property>
</Properties>
</file>